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4630400" cy="8229600"/>
  <p:notesSz cx="8229600" cy="14630400"/>
  <p:embeddedFontLst>
    <p:embeddedFont>
      <p:font typeface="Instrument Sans Semi Bold" panose="020B0604020202020204" charset="0"/>
      <p:regular r:id="rId2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0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64525"/>
            <a:ext cx="61925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Santificação e a Família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64029"/>
            <a:ext cx="7556421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Construindo lares centrados em Cristo como testemunhos vivos de fé, amor e graça</a:t>
            </a:r>
            <a:endParaRPr lang="en-US" sz="3550" dirty="0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394BDE2B-1F39-24B4-7650-6E98B08C5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6470" y="6024166"/>
            <a:ext cx="4662488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0080"/>
            <a:ext cx="9012317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2. Criando Filhos no Caminho do Senhor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93790" y="1319570"/>
            <a:ext cx="650521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2.1. Instrução Bíblica como Base para a Educação</a:t>
            </a:r>
            <a:endParaRPr lang="en-US" sz="2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7059"/>
            <a:ext cx="4768929" cy="47689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82289" y="2163008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Provérbios 22.6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6882289" y="2601516"/>
            <a:ext cx="6961823" cy="1084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Instruir as crianças no caminho do Senhor — educação alicerçada na Palavra de Deus que guia todas as decisões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6882289" y="3878699"/>
            <a:ext cx="696182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882289" y="4379833"/>
            <a:ext cx="406372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Pais como primeiros pastores.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6882289" y="4818340"/>
            <a:ext cx="5319117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Integrar a verdade bíblica na vida diária.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6882289" y="5256848"/>
            <a:ext cx="363474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Moldar reações e escolhas.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6882289" y="5811083"/>
            <a:ext cx="696182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882289" y="6312218"/>
            <a:ext cx="6961823" cy="1084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"Assim como a chuva irriga a terra seca, a Palavra de Deus precisa regar o coração das crianças todos os dias"</a:t>
            </a:r>
            <a:endParaRPr lang="en-US" sz="2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9813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2.2. Modelagem de Comportamento Cristão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80190" y="2704267"/>
            <a:ext cx="3664744" cy="1455896"/>
          </a:xfrm>
          <a:prstGeom prst="roundRect">
            <a:avLst>
              <a:gd name="adj" fmla="val 11218"/>
            </a:avLst>
          </a:prstGeom>
          <a:solidFill>
            <a:srgbClr val="CEE6FD"/>
          </a:solidFill>
          <a:ln/>
        </p:spPr>
      </p:sp>
      <p:sp>
        <p:nvSpPr>
          <p:cNvPr id="5" name="Shape 2"/>
          <p:cNvSpPr/>
          <p:nvPr/>
        </p:nvSpPr>
        <p:spPr>
          <a:xfrm>
            <a:off x="6461641" y="3010376"/>
            <a:ext cx="90726" cy="90726"/>
          </a:xfrm>
          <a:prstGeom prst="roundRect">
            <a:avLst>
              <a:gd name="adj" fmla="val 503935"/>
            </a:avLst>
          </a:prstGeom>
          <a:solidFill>
            <a:srgbClr val="84C1FA"/>
          </a:solidFill>
          <a:ln/>
        </p:spPr>
      </p:sp>
      <p:sp>
        <p:nvSpPr>
          <p:cNvPr id="6" name="Text 3"/>
          <p:cNvSpPr/>
          <p:nvPr/>
        </p:nvSpPr>
        <p:spPr>
          <a:xfrm>
            <a:off x="6733818" y="2885718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Filhos Observam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733818" y="3298388"/>
            <a:ext cx="3029664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As ações falam mais alto que as palavras</a:t>
            </a:r>
            <a:endParaRPr lang="en-US" sz="2100" dirty="0"/>
          </a:p>
        </p:txBody>
      </p:sp>
      <p:sp>
        <p:nvSpPr>
          <p:cNvPr id="8" name="Shape 5"/>
          <p:cNvSpPr/>
          <p:nvPr/>
        </p:nvSpPr>
        <p:spPr>
          <a:xfrm>
            <a:off x="10171748" y="2704267"/>
            <a:ext cx="3664863" cy="1455896"/>
          </a:xfrm>
          <a:prstGeom prst="roundRect">
            <a:avLst>
              <a:gd name="adj" fmla="val 11218"/>
            </a:avLst>
          </a:prstGeom>
          <a:solidFill>
            <a:srgbClr val="CEE6FD"/>
          </a:solidFill>
          <a:ln/>
        </p:spPr>
      </p:sp>
      <p:sp>
        <p:nvSpPr>
          <p:cNvPr id="9" name="Shape 6"/>
          <p:cNvSpPr/>
          <p:nvPr/>
        </p:nvSpPr>
        <p:spPr>
          <a:xfrm>
            <a:off x="10353199" y="3010376"/>
            <a:ext cx="90726" cy="90726"/>
          </a:xfrm>
          <a:prstGeom prst="roundRect">
            <a:avLst>
              <a:gd name="adj" fmla="val 503935"/>
            </a:avLst>
          </a:prstGeom>
          <a:solidFill>
            <a:srgbClr val="84C1FA"/>
          </a:solidFill>
          <a:ln/>
        </p:spPr>
      </p:sp>
      <p:sp>
        <p:nvSpPr>
          <p:cNvPr id="10" name="Text 7"/>
          <p:cNvSpPr/>
          <p:nvPr/>
        </p:nvSpPr>
        <p:spPr>
          <a:xfrm>
            <a:off x="10625376" y="2885718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Vida no Lar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10625376" y="3298388"/>
            <a:ext cx="3029783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Cada gesto é uma lição viva para os filhos</a:t>
            </a:r>
            <a:endParaRPr lang="en-US" sz="2100" dirty="0"/>
          </a:p>
        </p:txBody>
      </p:sp>
      <p:sp>
        <p:nvSpPr>
          <p:cNvPr id="12" name="Shape 9"/>
          <p:cNvSpPr/>
          <p:nvPr/>
        </p:nvSpPr>
        <p:spPr>
          <a:xfrm>
            <a:off x="6280190" y="4523065"/>
            <a:ext cx="3664744" cy="1455896"/>
          </a:xfrm>
          <a:prstGeom prst="roundRect">
            <a:avLst>
              <a:gd name="adj" fmla="val 11218"/>
            </a:avLst>
          </a:prstGeom>
          <a:solidFill>
            <a:srgbClr val="CEE6FD"/>
          </a:solidFill>
          <a:ln/>
        </p:spPr>
      </p:sp>
      <p:sp>
        <p:nvSpPr>
          <p:cNvPr id="13" name="Shape 10"/>
          <p:cNvSpPr/>
          <p:nvPr/>
        </p:nvSpPr>
        <p:spPr>
          <a:xfrm>
            <a:off x="6461641" y="4829175"/>
            <a:ext cx="90726" cy="90726"/>
          </a:xfrm>
          <a:prstGeom prst="roundRect">
            <a:avLst>
              <a:gd name="adj" fmla="val 503935"/>
            </a:avLst>
          </a:prstGeom>
          <a:solidFill>
            <a:srgbClr val="84C1FA"/>
          </a:solidFill>
          <a:ln/>
        </p:spPr>
      </p:sp>
      <p:sp>
        <p:nvSpPr>
          <p:cNvPr id="14" name="Text 11"/>
          <p:cNvSpPr/>
          <p:nvPr/>
        </p:nvSpPr>
        <p:spPr>
          <a:xfrm>
            <a:off x="6733818" y="4704517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Caráter de Cristo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6733818" y="5117187"/>
            <a:ext cx="3029664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Paciência, bondade e integridade diárias</a:t>
            </a:r>
            <a:endParaRPr lang="en-US" sz="2100" dirty="0"/>
          </a:p>
        </p:txBody>
      </p:sp>
      <p:sp>
        <p:nvSpPr>
          <p:cNvPr id="16" name="Shape 13"/>
          <p:cNvSpPr/>
          <p:nvPr/>
        </p:nvSpPr>
        <p:spPr>
          <a:xfrm>
            <a:off x="10171748" y="4523065"/>
            <a:ext cx="3664863" cy="1455896"/>
          </a:xfrm>
          <a:prstGeom prst="roundRect">
            <a:avLst>
              <a:gd name="adj" fmla="val 11218"/>
            </a:avLst>
          </a:prstGeom>
          <a:solidFill>
            <a:srgbClr val="CEE6FD"/>
          </a:solidFill>
          <a:ln/>
        </p:spPr>
      </p:sp>
      <p:sp>
        <p:nvSpPr>
          <p:cNvPr id="17" name="Shape 14"/>
          <p:cNvSpPr/>
          <p:nvPr/>
        </p:nvSpPr>
        <p:spPr>
          <a:xfrm>
            <a:off x="10353199" y="4829175"/>
            <a:ext cx="90726" cy="90726"/>
          </a:xfrm>
          <a:prstGeom prst="roundRect">
            <a:avLst>
              <a:gd name="adj" fmla="val 503935"/>
            </a:avLst>
          </a:prstGeom>
          <a:solidFill>
            <a:srgbClr val="84C1FA"/>
          </a:solidFill>
          <a:ln/>
        </p:spPr>
      </p:sp>
      <p:sp>
        <p:nvSpPr>
          <p:cNvPr id="18" name="Text 15"/>
          <p:cNvSpPr/>
          <p:nvPr/>
        </p:nvSpPr>
        <p:spPr>
          <a:xfrm>
            <a:off x="10625376" y="4704517"/>
            <a:ext cx="301656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Testemunho Constante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10625376" y="5117187"/>
            <a:ext cx="3029783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Amor de Deus sentido, visto e experimentado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6280190" y="6251138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Efésios 6.4</a:t>
            </a:r>
            <a:r>
              <a:rPr lang="en-US" sz="2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— Criar os filhos na disciplina e admoestação do Senhor, sem provocá-los à ira</a:t>
            </a:r>
            <a:endParaRPr lang="en-US" sz="2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6656"/>
            <a:ext cx="7607856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2.3. Disciplina com Amor e Justiça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93790" y="1951077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Hebreus 12.11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793790" y="2389584"/>
            <a:ext cx="8763595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disciplina, embora dolorosa no momento, gera frutos de justiça</a:t>
            </a:r>
            <a:endParaRPr lang="en-US" sz="2250" dirty="0"/>
          </a:p>
        </p:txBody>
      </p:sp>
      <p:sp>
        <p:nvSpPr>
          <p:cNvPr id="5" name="Shape 3"/>
          <p:cNvSpPr/>
          <p:nvPr/>
        </p:nvSpPr>
        <p:spPr>
          <a:xfrm>
            <a:off x="793790" y="3100447"/>
            <a:ext cx="96322" cy="96322"/>
          </a:xfrm>
          <a:prstGeom prst="roundRect">
            <a:avLst>
              <a:gd name="adj" fmla="val 474658"/>
            </a:avLst>
          </a:prstGeom>
          <a:solidFill>
            <a:srgbClr val="84C1FA"/>
          </a:solidFill>
          <a:ln/>
        </p:spPr>
      </p:sp>
      <p:sp>
        <p:nvSpPr>
          <p:cNvPr id="6" name="Text 4"/>
          <p:cNvSpPr/>
          <p:nvPr/>
        </p:nvSpPr>
        <p:spPr>
          <a:xfrm>
            <a:off x="1082873" y="2967871"/>
            <a:ext cx="3070146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Não é Punição Simples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1082873" y="3406378"/>
            <a:ext cx="4219932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Oportunidade de ensinar sobre consequências</a:t>
            </a:r>
            <a:endParaRPr lang="en-US" sz="2250" dirty="0"/>
          </a:p>
        </p:txBody>
      </p:sp>
      <p:sp>
        <p:nvSpPr>
          <p:cNvPr id="8" name="Shape 6"/>
          <p:cNvSpPr/>
          <p:nvPr/>
        </p:nvSpPr>
        <p:spPr>
          <a:xfrm>
            <a:off x="5543788" y="3100447"/>
            <a:ext cx="96322" cy="96322"/>
          </a:xfrm>
          <a:prstGeom prst="roundRect">
            <a:avLst>
              <a:gd name="adj" fmla="val 474658"/>
            </a:avLst>
          </a:prstGeom>
          <a:solidFill>
            <a:srgbClr val="84C1FA"/>
          </a:solidFill>
          <a:ln/>
        </p:spPr>
      </p:sp>
      <p:sp>
        <p:nvSpPr>
          <p:cNvPr id="9" name="Text 7"/>
          <p:cNvSpPr/>
          <p:nvPr/>
        </p:nvSpPr>
        <p:spPr>
          <a:xfrm>
            <a:off x="5832872" y="2967871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Forma o Caráter</a:t>
            </a:r>
            <a:endParaRPr lang="en-US" sz="2250" dirty="0"/>
          </a:p>
        </p:txBody>
      </p:sp>
      <p:sp>
        <p:nvSpPr>
          <p:cNvPr id="10" name="Text 8"/>
          <p:cNvSpPr/>
          <p:nvPr/>
        </p:nvSpPr>
        <p:spPr>
          <a:xfrm>
            <a:off x="5832872" y="3406378"/>
            <a:ext cx="422005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Princípios de Deus moldados nas crianças</a:t>
            </a:r>
            <a:endParaRPr lang="en-US" sz="2250" dirty="0"/>
          </a:p>
        </p:txBody>
      </p:sp>
      <p:sp>
        <p:nvSpPr>
          <p:cNvPr id="11" name="Shape 9"/>
          <p:cNvSpPr/>
          <p:nvPr/>
        </p:nvSpPr>
        <p:spPr>
          <a:xfrm>
            <a:off x="793790" y="4647426"/>
            <a:ext cx="96322" cy="96322"/>
          </a:xfrm>
          <a:prstGeom prst="roundRect">
            <a:avLst>
              <a:gd name="adj" fmla="val 474658"/>
            </a:avLst>
          </a:prstGeom>
          <a:solidFill>
            <a:srgbClr val="84C1FA"/>
          </a:solidFill>
          <a:ln/>
        </p:spPr>
      </p:sp>
      <p:sp>
        <p:nvSpPr>
          <p:cNvPr id="12" name="Text 10"/>
          <p:cNvSpPr/>
          <p:nvPr/>
        </p:nvSpPr>
        <p:spPr>
          <a:xfrm>
            <a:off x="1082873" y="4514850"/>
            <a:ext cx="309348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Reflete Cuidado Divino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1082873" y="4953357"/>
            <a:ext cx="6507837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Corrige não para ferir, mas para curar e restaurar</a:t>
            </a:r>
            <a:endParaRPr lang="en-US" sz="2250" dirty="0"/>
          </a:p>
        </p:txBody>
      </p:sp>
      <p:sp>
        <p:nvSpPr>
          <p:cNvPr id="14" name="Shape 12"/>
          <p:cNvSpPr/>
          <p:nvPr/>
        </p:nvSpPr>
        <p:spPr>
          <a:xfrm>
            <a:off x="793790" y="5531644"/>
            <a:ext cx="9259133" cy="1614368"/>
          </a:xfrm>
          <a:prstGeom prst="roundRect">
            <a:avLst>
              <a:gd name="adj" fmla="val 10749"/>
            </a:avLst>
          </a:prstGeom>
          <a:solidFill>
            <a:srgbClr val="B5DAFC"/>
          </a:solidFill>
          <a:ln/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52" y="5801320"/>
            <a:ext cx="361474" cy="289203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540788" y="5772507"/>
            <a:ext cx="8319373" cy="1084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Pais que disciplinam com justiça e compaixão espelham o amor de Deus — corrigem sem ferir, ensinam sem destruir, guiam com ternura</a:t>
            </a:r>
            <a:endParaRPr lang="en-US" sz="2250" dirty="0"/>
          </a:p>
        </p:txBody>
      </p:sp>
      <p:sp>
        <p:nvSpPr>
          <p:cNvPr id="17" name="Text 14"/>
          <p:cNvSpPr/>
          <p:nvPr/>
        </p:nvSpPr>
        <p:spPr>
          <a:xfrm>
            <a:off x="10530840" y="1931789"/>
            <a:ext cx="331327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0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3998" y="2456974"/>
            <a:ext cx="2810113" cy="38682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5800"/>
            <a:ext cx="7556421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3. Santificação nas Finanças Familiares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793790" y="1817013"/>
            <a:ext cx="6596182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3.1. Mordomia Financeira como Expressão de Santidade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793790" y="2391013"/>
            <a:ext cx="3693200" cy="2044898"/>
          </a:xfrm>
          <a:prstGeom prst="roundRect">
            <a:avLst>
              <a:gd name="adj" fmla="val 7487"/>
            </a:avLst>
          </a:prstGeom>
          <a:solidFill>
            <a:srgbClr val="CEE6FD"/>
          </a:solidFill>
          <a:ln/>
        </p:spPr>
      </p:sp>
      <p:sp>
        <p:nvSpPr>
          <p:cNvPr id="6" name="Shape 3"/>
          <p:cNvSpPr/>
          <p:nvPr/>
        </p:nvSpPr>
        <p:spPr>
          <a:xfrm>
            <a:off x="963811" y="2561034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84C1FA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186" y="2701290"/>
            <a:ext cx="229553" cy="22955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3811" y="324135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Alerta de Paulo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963811" y="3628192"/>
            <a:ext cx="3353157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 Timóteo 6.10</a:t>
            </a: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— amor ao dinheiro é raiz de males</a:t>
            </a:r>
            <a:endParaRPr lang="en-US" sz="2000" dirty="0"/>
          </a:p>
        </p:txBody>
      </p:sp>
      <p:sp>
        <p:nvSpPr>
          <p:cNvPr id="10" name="Shape 6"/>
          <p:cNvSpPr/>
          <p:nvPr/>
        </p:nvSpPr>
        <p:spPr>
          <a:xfrm>
            <a:off x="4657011" y="2391013"/>
            <a:ext cx="3693200" cy="2044898"/>
          </a:xfrm>
          <a:prstGeom prst="roundRect">
            <a:avLst>
              <a:gd name="adj" fmla="val 7487"/>
            </a:avLst>
          </a:prstGeom>
          <a:solidFill>
            <a:srgbClr val="CEE6FD"/>
          </a:solidFill>
          <a:ln/>
        </p:spPr>
      </p:sp>
      <p:sp>
        <p:nvSpPr>
          <p:cNvPr id="11" name="Shape 7"/>
          <p:cNvSpPr/>
          <p:nvPr/>
        </p:nvSpPr>
        <p:spPr>
          <a:xfrm>
            <a:off x="4827032" y="2561034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84C1FA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7407" y="2701290"/>
            <a:ext cx="229553" cy="22955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27032" y="324135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Dom Divino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4827032" y="3628192"/>
            <a:ext cx="3353157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Cada recurso é presente de Deus</a:t>
            </a:r>
            <a:endParaRPr lang="en-US" sz="2000" dirty="0"/>
          </a:p>
        </p:txBody>
      </p:sp>
      <p:sp>
        <p:nvSpPr>
          <p:cNvPr id="15" name="Shape 10"/>
          <p:cNvSpPr/>
          <p:nvPr/>
        </p:nvSpPr>
        <p:spPr>
          <a:xfrm>
            <a:off x="793790" y="4605933"/>
            <a:ext cx="7556421" cy="1726049"/>
          </a:xfrm>
          <a:prstGeom prst="roundRect">
            <a:avLst>
              <a:gd name="adj" fmla="val 8870"/>
            </a:avLst>
          </a:prstGeom>
          <a:solidFill>
            <a:srgbClr val="CEE6FD"/>
          </a:solidFill>
          <a:ln/>
        </p:spPr>
      </p:sp>
      <p:sp>
        <p:nvSpPr>
          <p:cNvPr id="16" name="Shape 11"/>
          <p:cNvSpPr/>
          <p:nvPr/>
        </p:nvSpPr>
        <p:spPr>
          <a:xfrm>
            <a:off x="963811" y="4775954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84C1FA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4186" y="4916210"/>
            <a:ext cx="229553" cy="22955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63811" y="5456277"/>
            <a:ext cx="357556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Administradores Temporários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963811" y="5843111"/>
            <a:ext cx="4615577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Não proprietários, mas mordomos fiéis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793790" y="6587133"/>
            <a:ext cx="7556421" cy="956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Cada decisão financeira — gastar, poupar ou doar — reflete a condição do coração e a prioridade que damos ao Reino de Deus</a:t>
            </a:r>
            <a:endParaRPr 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3887"/>
            <a:ext cx="12347972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3.2. Generosidade como Fruto de uma Vida Santificada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1082993" y="1901071"/>
            <a:ext cx="446377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"Deus ama quem dá com alegria"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1082993" y="2339578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 Coríntios 9.7</a:t>
            </a:r>
            <a:endParaRPr lang="en-US" sz="2250" dirty="0"/>
          </a:p>
        </p:txBody>
      </p:sp>
      <p:sp>
        <p:nvSpPr>
          <p:cNvPr id="5" name="Shape 3"/>
          <p:cNvSpPr/>
          <p:nvPr/>
        </p:nvSpPr>
        <p:spPr>
          <a:xfrm>
            <a:off x="793790" y="1611868"/>
            <a:ext cx="22860" cy="1378387"/>
          </a:xfrm>
          <a:prstGeom prst="rect">
            <a:avLst/>
          </a:prstGeom>
          <a:solidFill>
            <a:srgbClr val="84C1FA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23880"/>
            <a:ext cx="3964900" cy="39649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936337" y="3399830"/>
            <a:ext cx="3001566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Dinheiro Não Governa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5936337" y="3838337"/>
            <a:ext cx="6638806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Serve para abençoar pessoas e fortalecer o Reino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5936337" y="4276844"/>
            <a:ext cx="4853702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a) Coração transformado pela graça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5936337" y="4715351"/>
            <a:ext cx="477107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b) Confiança na provisão constante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5936337" y="5153858"/>
            <a:ext cx="3949184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c) Ato de adoração ao Senhor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5936337" y="5592366"/>
            <a:ext cx="3839885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d) Liberta do apego material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5936337" y="6030873"/>
            <a:ext cx="7907774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Generosidade abre as portas para a bênção de Deus e molda-nos à imagem de Cristo</a:t>
            </a:r>
            <a:endParaRPr lang="en-US" sz="22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08792"/>
            <a:ext cx="7556421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3.3. Planejamento Financeiro e Contentamento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93790" y="2302907"/>
            <a:ext cx="3681770" cy="1546979"/>
          </a:xfrm>
          <a:prstGeom prst="roundRect">
            <a:avLst>
              <a:gd name="adj" fmla="val 29912"/>
            </a:avLst>
          </a:prstGeom>
          <a:solidFill>
            <a:srgbClr val="CEE6FD"/>
          </a:solidFill>
          <a:ln/>
        </p:spPr>
      </p:sp>
      <p:sp>
        <p:nvSpPr>
          <p:cNvPr id="5" name="Text 2"/>
          <p:cNvSpPr/>
          <p:nvPr/>
        </p:nvSpPr>
        <p:spPr>
          <a:xfrm>
            <a:off x="1022866" y="2495669"/>
            <a:ext cx="3223617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Planejamento Prudente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986552" y="2934176"/>
            <a:ext cx="3296245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Provérbios 21.5</a:t>
            </a: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conduz à prosperidade</a:t>
            </a:r>
            <a:endParaRPr lang="en-US" sz="2250" dirty="0"/>
          </a:p>
        </p:txBody>
      </p:sp>
      <p:sp>
        <p:nvSpPr>
          <p:cNvPr id="7" name="Shape 4"/>
          <p:cNvSpPr/>
          <p:nvPr/>
        </p:nvSpPr>
        <p:spPr>
          <a:xfrm>
            <a:off x="4668322" y="2302907"/>
            <a:ext cx="3681889" cy="1546979"/>
          </a:xfrm>
          <a:prstGeom prst="roundRect">
            <a:avLst>
              <a:gd name="adj" fmla="val 29912"/>
            </a:avLst>
          </a:prstGeom>
          <a:solidFill>
            <a:srgbClr val="CEE6FD"/>
          </a:solidFill>
          <a:ln/>
        </p:spPr>
      </p:sp>
      <p:sp>
        <p:nvSpPr>
          <p:cNvPr id="8" name="Text 5"/>
          <p:cNvSpPr/>
          <p:nvPr/>
        </p:nvSpPr>
        <p:spPr>
          <a:xfrm>
            <a:off x="5063252" y="2495669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Confiança em Deus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4861084" y="2934176"/>
            <a:ext cx="3296364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Administração fiel dos recursos</a:t>
            </a:r>
            <a:endParaRPr lang="en-US" sz="2250" dirty="0"/>
          </a:p>
        </p:txBody>
      </p:sp>
      <p:sp>
        <p:nvSpPr>
          <p:cNvPr id="10" name="Shape 7"/>
          <p:cNvSpPr/>
          <p:nvPr/>
        </p:nvSpPr>
        <p:spPr>
          <a:xfrm>
            <a:off x="793790" y="4042648"/>
            <a:ext cx="3681770" cy="1546979"/>
          </a:xfrm>
          <a:prstGeom prst="roundRect">
            <a:avLst>
              <a:gd name="adj" fmla="val 29912"/>
            </a:avLst>
          </a:prstGeom>
          <a:solidFill>
            <a:srgbClr val="CEE6FD"/>
          </a:solidFill>
          <a:ln/>
        </p:spPr>
      </p:sp>
      <p:sp>
        <p:nvSpPr>
          <p:cNvPr id="11" name="Text 8"/>
          <p:cNvSpPr/>
          <p:nvPr/>
        </p:nvSpPr>
        <p:spPr>
          <a:xfrm>
            <a:off x="1188601" y="4235410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Contentamento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986552" y="4673918"/>
            <a:ext cx="3296245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Antídoto contra desejo desenfreado</a:t>
            </a:r>
            <a:endParaRPr lang="en-US" sz="2250" dirty="0"/>
          </a:p>
        </p:txBody>
      </p:sp>
      <p:sp>
        <p:nvSpPr>
          <p:cNvPr id="13" name="Shape 10"/>
          <p:cNvSpPr/>
          <p:nvPr/>
        </p:nvSpPr>
        <p:spPr>
          <a:xfrm>
            <a:off x="4668322" y="4042648"/>
            <a:ext cx="3681889" cy="1546979"/>
          </a:xfrm>
          <a:prstGeom prst="roundRect">
            <a:avLst>
              <a:gd name="adj" fmla="val 29912"/>
            </a:avLst>
          </a:prstGeom>
          <a:solidFill>
            <a:srgbClr val="CEE6FD"/>
          </a:solidFill>
          <a:ln/>
        </p:spPr>
      </p:sp>
      <p:sp>
        <p:nvSpPr>
          <p:cNvPr id="14" name="Text 11"/>
          <p:cNvSpPr/>
          <p:nvPr/>
        </p:nvSpPr>
        <p:spPr>
          <a:xfrm>
            <a:off x="5063252" y="4235410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Equilíbrio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4861084" y="4673918"/>
            <a:ext cx="3296364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Finanças a serviço do Reino</a:t>
            </a:r>
            <a:endParaRPr lang="en-US" sz="2250" dirty="0"/>
          </a:p>
        </p:txBody>
      </p:sp>
      <p:sp>
        <p:nvSpPr>
          <p:cNvPr id="16" name="Shape 13"/>
          <p:cNvSpPr/>
          <p:nvPr/>
        </p:nvSpPr>
        <p:spPr>
          <a:xfrm>
            <a:off x="793790" y="5806440"/>
            <a:ext cx="7556421" cy="1614368"/>
          </a:xfrm>
          <a:prstGeom prst="roundRect">
            <a:avLst>
              <a:gd name="adj" fmla="val 10749"/>
            </a:avLst>
          </a:prstGeom>
          <a:solidFill>
            <a:srgbClr val="B5DAFC"/>
          </a:solidFill>
          <a:ln/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52" y="6076117"/>
            <a:ext cx="361474" cy="289203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540788" y="6047303"/>
            <a:ext cx="6616660" cy="1084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Planejar não significa acumular excessos, mas organizar com equilíbrio, afastando-nos do materialismo e vivendo na generosidade divina</a:t>
            </a:r>
            <a:endParaRPr lang="en-US" sz="22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273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Conclusão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45299"/>
            <a:ext cx="4196358" cy="3041452"/>
          </a:xfrm>
          <a:prstGeom prst="roundRect">
            <a:avLst>
              <a:gd name="adj" fmla="val 4810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314819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5" name="Shape 3"/>
          <p:cNvSpPr/>
          <p:nvPr/>
        </p:nvSpPr>
        <p:spPr>
          <a:xfrm>
            <a:off x="2551688" y="300513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761" y="3209211"/>
            <a:ext cx="272177" cy="272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90744" y="3912275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Casamento Santo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51084" y="4428292"/>
            <a:ext cx="368177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Amor sacrificial, respeito mútuo e comunicação aberta</a:t>
            </a:r>
            <a:endParaRPr lang="en-US" sz="2650" dirty="0"/>
          </a:p>
        </p:txBody>
      </p:sp>
      <p:sp>
        <p:nvSpPr>
          <p:cNvPr id="9" name="Shape 6"/>
          <p:cNvSpPr/>
          <p:nvPr/>
        </p:nvSpPr>
        <p:spPr>
          <a:xfrm>
            <a:off x="5216962" y="3345299"/>
            <a:ext cx="4196358" cy="3041452"/>
          </a:xfrm>
          <a:prstGeom prst="roundRect">
            <a:avLst>
              <a:gd name="adj" fmla="val 4810"/>
            </a:avLst>
          </a:prstGeom>
          <a:solidFill>
            <a:srgbClr val="FFFFFF"/>
          </a:solidFill>
          <a:ln/>
        </p:spPr>
      </p:sp>
      <p:sp>
        <p:nvSpPr>
          <p:cNvPr id="10" name="Shape 7"/>
          <p:cNvSpPr/>
          <p:nvPr/>
        </p:nvSpPr>
        <p:spPr>
          <a:xfrm>
            <a:off x="5216962" y="3314819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11" name="Shape 8"/>
          <p:cNvSpPr/>
          <p:nvPr/>
        </p:nvSpPr>
        <p:spPr>
          <a:xfrm>
            <a:off x="6974860" y="300513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8933" y="3209211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613916" y="3912275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Educação Bíblica</a:t>
            </a:r>
            <a:endParaRPr lang="en-US" sz="2650" dirty="0"/>
          </a:p>
        </p:txBody>
      </p:sp>
      <p:sp>
        <p:nvSpPr>
          <p:cNvPr id="14" name="Text 10"/>
          <p:cNvSpPr/>
          <p:nvPr/>
        </p:nvSpPr>
        <p:spPr>
          <a:xfrm>
            <a:off x="5474256" y="4428292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Criar filhos no caminho do Senhor com modelagem e disciplina justa</a:t>
            </a:r>
            <a:endParaRPr lang="en-US" sz="2650" dirty="0"/>
          </a:p>
        </p:txBody>
      </p:sp>
      <p:sp>
        <p:nvSpPr>
          <p:cNvPr id="15" name="Shape 11"/>
          <p:cNvSpPr/>
          <p:nvPr/>
        </p:nvSpPr>
        <p:spPr>
          <a:xfrm>
            <a:off x="9640133" y="3345299"/>
            <a:ext cx="4196358" cy="3041452"/>
          </a:xfrm>
          <a:prstGeom prst="roundRect">
            <a:avLst>
              <a:gd name="adj" fmla="val 4810"/>
            </a:avLst>
          </a:prstGeom>
          <a:solidFill>
            <a:srgbClr val="FFFFFF"/>
          </a:solidFill>
          <a:ln/>
        </p:spPr>
      </p:sp>
      <p:sp>
        <p:nvSpPr>
          <p:cNvPr id="16" name="Shape 12"/>
          <p:cNvSpPr/>
          <p:nvPr/>
        </p:nvSpPr>
        <p:spPr>
          <a:xfrm>
            <a:off x="9640133" y="3314819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17" name="Shape 13"/>
          <p:cNvSpPr/>
          <p:nvPr/>
        </p:nvSpPr>
        <p:spPr>
          <a:xfrm>
            <a:off x="11398032" y="300513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84C1FA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2105" y="3209211"/>
            <a:ext cx="272177" cy="272177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0000059" y="3912275"/>
            <a:ext cx="347650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Finanças Santificadas</a:t>
            </a:r>
            <a:endParaRPr lang="en-US" sz="2650" dirty="0"/>
          </a:p>
        </p:txBody>
      </p:sp>
      <p:sp>
        <p:nvSpPr>
          <p:cNvPr id="20" name="Text 15"/>
          <p:cNvSpPr/>
          <p:nvPr/>
        </p:nvSpPr>
        <p:spPr>
          <a:xfrm>
            <a:off x="9897427" y="4428292"/>
            <a:ext cx="368177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Administração com generosidade e contentamento</a:t>
            </a:r>
            <a:endParaRPr lang="en-US" sz="2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7478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Reflexão da Semana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55577"/>
            <a:ext cx="4230648" cy="4230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57405" y="1734264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Efésios 5.25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6857405" y="2121098"/>
            <a:ext cx="6986707" cy="956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 padrão divino para o amor conjugal. Um lar onde esse amor sacrificial é praticado torna-se um ambiente de santidade.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857405" y="3145631"/>
            <a:ext cx="5216962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a) Filhos educados nos caminhos do Senhor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857405" y="3532465"/>
            <a:ext cx="495169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b) Finanças administradas com sabedoria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857405" y="3919299"/>
            <a:ext cx="461224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c) Oração conjunta e estudo da Palavra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857405" y="4306133"/>
            <a:ext cx="382607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d) Caráter espiritual solidificado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7112556" y="4816316"/>
            <a:ext cx="582751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"Sejam imitadores de Deus, como filhos amados"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7112556" y="5203150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Efésios 5.1</a:t>
            </a:r>
            <a:endParaRPr lang="en-US" sz="2000" dirty="0"/>
          </a:p>
        </p:txBody>
      </p:sp>
      <p:sp>
        <p:nvSpPr>
          <p:cNvPr id="12" name="Shape 9"/>
          <p:cNvSpPr/>
          <p:nvPr/>
        </p:nvSpPr>
        <p:spPr>
          <a:xfrm>
            <a:off x="6857405" y="4816316"/>
            <a:ext cx="22860" cy="705683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13" name="Text 10"/>
          <p:cNvSpPr/>
          <p:nvPr/>
        </p:nvSpPr>
        <p:spPr>
          <a:xfrm>
            <a:off x="6857405" y="5713333"/>
            <a:ext cx="6986707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Solidifique sua família na santidade da Palavra, meditação e oração famili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6857405" y="6521053"/>
            <a:ext cx="6986707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11292364" y="6963251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204C8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Antônio Lemos</a:t>
            </a:r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8572"/>
            <a:ext cx="4335780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9216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Questionário de Reflexão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793790" y="1478280"/>
            <a:ext cx="12395002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Use estas perguntas para uma reflexão pessoal ou em grupo, aprofundando os princípios de santificação na vida familiar.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93790" y="1975723"/>
            <a:ext cx="13042821" cy="1213247"/>
          </a:xfrm>
          <a:prstGeom prst="roundRect">
            <a:avLst>
              <a:gd name="adj" fmla="val 10937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9030" y="1990963"/>
            <a:ext cx="589717" cy="1182767"/>
          </a:xfrm>
          <a:prstGeom prst="roundRect">
            <a:avLst>
              <a:gd name="adj" fmla="val 19400"/>
            </a:avLst>
          </a:prstGeom>
          <a:solidFill>
            <a:srgbClr val="CEE6FD"/>
          </a:solidFill>
          <a:ln/>
        </p:spPr>
      </p:sp>
      <p:sp>
        <p:nvSpPr>
          <p:cNvPr id="6" name="Text 4"/>
          <p:cNvSpPr/>
          <p:nvPr/>
        </p:nvSpPr>
        <p:spPr>
          <a:xfrm>
            <a:off x="993338" y="2444115"/>
            <a:ext cx="221099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546146" y="2138363"/>
            <a:ext cx="9846469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Como podemos aplicar o amor sacrificial e o respeito mútuo em nosso casamento diariamente?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1546146" y="2473643"/>
            <a:ext cx="12127825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Através da escuta ativa, perdão, serviço recíproco e honrando a imagem divina em nosso cônjuge, fortalecemos a santificação conjugal.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793790" y="3336369"/>
            <a:ext cx="13042821" cy="1213247"/>
          </a:xfrm>
          <a:prstGeom prst="roundRect">
            <a:avLst>
              <a:gd name="adj" fmla="val 10937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809030" y="3351609"/>
            <a:ext cx="589717" cy="1182767"/>
          </a:xfrm>
          <a:prstGeom prst="roundRect">
            <a:avLst>
              <a:gd name="adj" fmla="val 19400"/>
            </a:avLst>
          </a:prstGeom>
          <a:solidFill>
            <a:srgbClr val="CEE6FD"/>
          </a:solidFill>
          <a:ln/>
        </p:spPr>
      </p:sp>
      <p:sp>
        <p:nvSpPr>
          <p:cNvPr id="11" name="Text 9"/>
          <p:cNvSpPr/>
          <p:nvPr/>
        </p:nvSpPr>
        <p:spPr>
          <a:xfrm>
            <a:off x="993338" y="3804761"/>
            <a:ext cx="221099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1546146" y="3499009"/>
            <a:ext cx="9926479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Que passos práticos podemos tomar para modelar o comportamento cristão para nossos filhos?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1546146" y="3834289"/>
            <a:ext cx="12127825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Vivenciando paciência, integridade e bondade, e envolvendo-os em práticas de fé como oração e leitura bíblica em família.</a:t>
            </a:r>
            <a:endParaRPr lang="en-US" sz="1700" dirty="0"/>
          </a:p>
        </p:txBody>
      </p:sp>
      <p:sp>
        <p:nvSpPr>
          <p:cNvPr id="14" name="Shape 12"/>
          <p:cNvSpPr/>
          <p:nvPr/>
        </p:nvSpPr>
        <p:spPr>
          <a:xfrm>
            <a:off x="793790" y="4697016"/>
            <a:ext cx="13042821" cy="1213247"/>
          </a:xfrm>
          <a:prstGeom prst="roundRect">
            <a:avLst>
              <a:gd name="adj" fmla="val 10937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809030" y="4712256"/>
            <a:ext cx="589717" cy="1182767"/>
          </a:xfrm>
          <a:prstGeom prst="roundRect">
            <a:avLst>
              <a:gd name="adj" fmla="val 19400"/>
            </a:avLst>
          </a:prstGeom>
          <a:solidFill>
            <a:srgbClr val="CEE6FD"/>
          </a:solidFill>
          <a:ln/>
        </p:spPr>
      </p:sp>
      <p:sp>
        <p:nvSpPr>
          <p:cNvPr id="16" name="Text 14"/>
          <p:cNvSpPr/>
          <p:nvPr/>
        </p:nvSpPr>
        <p:spPr>
          <a:xfrm>
            <a:off x="993338" y="5165408"/>
            <a:ext cx="221099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1546146" y="4859655"/>
            <a:ext cx="8546187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Como as finanças de nossa família podem refletir uma vida santificada e generosa?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1546146" y="5194935"/>
            <a:ext cx="12127825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Praticando a mordomia fiel, sendo generosos com nossos recursos e confiando na provisão de Deus para todas as necessidades.</a:t>
            </a:r>
            <a:endParaRPr lang="en-US" sz="1700" dirty="0"/>
          </a:p>
        </p:txBody>
      </p:sp>
      <p:sp>
        <p:nvSpPr>
          <p:cNvPr id="19" name="Shape 17"/>
          <p:cNvSpPr/>
          <p:nvPr/>
        </p:nvSpPr>
        <p:spPr>
          <a:xfrm>
            <a:off x="793790" y="6057662"/>
            <a:ext cx="13042821" cy="1213247"/>
          </a:xfrm>
          <a:prstGeom prst="roundRect">
            <a:avLst>
              <a:gd name="adj" fmla="val 10937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809030" y="6072902"/>
            <a:ext cx="589717" cy="1182767"/>
          </a:xfrm>
          <a:prstGeom prst="roundRect">
            <a:avLst>
              <a:gd name="adj" fmla="val 19400"/>
            </a:avLst>
          </a:prstGeom>
          <a:solidFill>
            <a:srgbClr val="CEE6FD"/>
          </a:solidFill>
          <a:ln/>
        </p:spPr>
      </p:sp>
      <p:sp>
        <p:nvSpPr>
          <p:cNvPr id="21" name="Text 19"/>
          <p:cNvSpPr/>
          <p:nvPr/>
        </p:nvSpPr>
        <p:spPr>
          <a:xfrm>
            <a:off x="993338" y="6526054"/>
            <a:ext cx="221099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546146" y="6220301"/>
            <a:ext cx="842986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Qual é uma área em que nossa família pode crescer em santificação esta semana?</a:t>
            </a:r>
            <a:endParaRPr lang="en-US" sz="1700" dirty="0"/>
          </a:p>
        </p:txBody>
      </p:sp>
      <p:sp>
        <p:nvSpPr>
          <p:cNvPr id="23" name="Text 21"/>
          <p:cNvSpPr/>
          <p:nvPr/>
        </p:nvSpPr>
        <p:spPr>
          <a:xfrm>
            <a:off x="1546146" y="6555581"/>
            <a:ext cx="12127825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Identifique um aspecto específico, como comunicação, paciência ou mordomia financeira, e comprometa-se com uma ação prática para melhoria.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6188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Texto-Chave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150989"/>
            <a:ext cx="7216259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"Digno de honra entre todos seja o matrimônio, bem como o leito sem mácula; porque Deus julgará os impuros e adúlteros."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620351" y="5759053"/>
            <a:ext cx="721625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Hebreus 13.4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6280190" y="2810828"/>
            <a:ext cx="30480" cy="3656886"/>
          </a:xfrm>
          <a:prstGeom prst="rect">
            <a:avLst/>
          </a:prstGeom>
          <a:solidFill>
            <a:srgbClr val="84C1FA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82491"/>
            <a:ext cx="66205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Leitura Bíblica em Classe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31431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Efésios 5:22-32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540091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 fundamento bíblico para o matrimônio cristão e a vida familiar santificada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4877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Objetivo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597718"/>
            <a:ext cx="4196358" cy="2918222"/>
          </a:xfrm>
          <a:prstGeom prst="roundRect">
            <a:avLst>
              <a:gd name="adj" fmla="val 5013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3310" y="4597718"/>
            <a:ext cx="121920" cy="2918222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6" name="Text 3"/>
          <p:cNvSpPr/>
          <p:nvPr/>
        </p:nvSpPr>
        <p:spPr>
          <a:xfrm>
            <a:off x="1142524" y="4855012"/>
            <a:ext cx="3590330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Ensinar a Santificação Familiar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42524" y="5898118"/>
            <a:ext cx="3590330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Viver a santificação dentro do ambiente familiar cotidiano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5216962" y="4597718"/>
            <a:ext cx="4196358" cy="2918222"/>
          </a:xfrm>
          <a:prstGeom prst="roundRect">
            <a:avLst>
              <a:gd name="adj" fmla="val 5013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186482" y="4597718"/>
            <a:ext cx="121920" cy="2918222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10" name="Text 7"/>
          <p:cNvSpPr/>
          <p:nvPr/>
        </p:nvSpPr>
        <p:spPr>
          <a:xfrm>
            <a:off x="5565696" y="4855012"/>
            <a:ext cx="3590330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Moldar Lares Centrados em Cristo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65696" y="5898118"/>
            <a:ext cx="3590330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Criar testemunhos de fé, amor e graça na vida moderna</a:t>
            </a:r>
            <a:endParaRPr lang="en-US" sz="2200" dirty="0"/>
          </a:p>
        </p:txBody>
      </p:sp>
      <p:sp>
        <p:nvSpPr>
          <p:cNvPr id="12" name="Shape 9"/>
          <p:cNvSpPr/>
          <p:nvPr/>
        </p:nvSpPr>
        <p:spPr>
          <a:xfrm>
            <a:off x="9640133" y="4597718"/>
            <a:ext cx="4196358" cy="2918222"/>
          </a:xfrm>
          <a:prstGeom prst="roundRect">
            <a:avLst>
              <a:gd name="adj" fmla="val 5013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609653" y="4597718"/>
            <a:ext cx="121920" cy="2918222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14" name="Text 11"/>
          <p:cNvSpPr/>
          <p:nvPr/>
        </p:nvSpPr>
        <p:spPr>
          <a:xfrm>
            <a:off x="9988868" y="4855012"/>
            <a:ext cx="35903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Aplicar Princípios Cristãos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9988868" y="5444609"/>
            <a:ext cx="3590330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Enfrentar as pressões da vida com sabedoria bíblica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269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226469"/>
            <a:ext cx="670976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família é o berço da santidade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2884170"/>
            <a:ext cx="7556421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 lugar onde nossas crenças são testadas de maneira mais profunda e constante. </a:t>
            </a:r>
            <a:r>
              <a:rPr lang="en-US" sz="265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Efésios 5.25</a:t>
            </a: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nos ensina que o amor sacrificial, refletido na relação de Cristo com a Igreja, deve ser a base da vida familiar.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280190" y="5101352"/>
            <a:ext cx="7556421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santificação no contexto familiar envolve o desenvolvimento de um ambiente onde a fé, o respeito mútuo e a busca por Deus estão presentes em cada interação.</a:t>
            </a:r>
            <a:endParaRPr lang="en-US" sz="2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237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Definições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423273"/>
            <a:ext cx="7556421" cy="2977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palavra “</a:t>
            </a:r>
            <a:r>
              <a:rPr lang="en-US" sz="265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santificação</a:t>
            </a: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” vem do hebraico </a:t>
            </a:r>
            <a:r>
              <a:rPr lang="en-US" sz="2650" i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qadash</a:t>
            </a: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, que significa “separar”, “consagrar”, “dedicar para um propósito santo”. No grego, </a:t>
            </a:r>
            <a:r>
              <a:rPr lang="en-US" sz="2650" i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hagiasmos</a:t>
            </a: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aponta para um processo contínuo, uma jornada de transformação pela ação do Espírito Santo.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4491038"/>
            <a:ext cx="75564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Aplicada à família</a:t>
            </a: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, santificação é o processo de alinhar relações, escolhas, conversas, hábitos e prioridades com o caráter de Cristo.</a:t>
            </a:r>
            <a:endParaRPr lang="en-US" sz="2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26783"/>
            <a:ext cx="7518678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1. Amor e Respeito no Casamento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80190" y="1606272"/>
            <a:ext cx="6179701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1.1. Amor Sacrificial como Cristo Amou a Igreja</a:t>
            </a:r>
            <a:endParaRPr lang="en-US" sz="2250" dirty="0"/>
          </a:p>
        </p:txBody>
      </p:sp>
      <p:sp>
        <p:nvSpPr>
          <p:cNvPr id="5" name="Shape 2"/>
          <p:cNvSpPr/>
          <p:nvPr/>
        </p:nvSpPr>
        <p:spPr>
          <a:xfrm>
            <a:off x="6280190" y="2256949"/>
            <a:ext cx="3681770" cy="1908453"/>
          </a:xfrm>
          <a:prstGeom prst="roundRect">
            <a:avLst>
              <a:gd name="adj" fmla="val 9092"/>
            </a:avLst>
          </a:prstGeom>
          <a:solidFill>
            <a:srgbClr val="CEE6FD"/>
          </a:solidFill>
          <a:ln/>
        </p:spPr>
      </p:sp>
      <p:sp>
        <p:nvSpPr>
          <p:cNvPr id="6" name="Text 3"/>
          <p:cNvSpPr/>
          <p:nvPr/>
        </p:nvSpPr>
        <p:spPr>
          <a:xfrm>
            <a:off x="6472952" y="2449711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 Modelo de Cristo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6472952" y="2888218"/>
            <a:ext cx="3296245" cy="1084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Efésios 5.25</a:t>
            </a: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- amor profundo e sacrificial pela Igreja</a:t>
            </a:r>
            <a:endParaRPr lang="en-US" sz="2250" dirty="0"/>
          </a:p>
        </p:txBody>
      </p:sp>
      <p:sp>
        <p:nvSpPr>
          <p:cNvPr id="8" name="Shape 5"/>
          <p:cNvSpPr/>
          <p:nvPr/>
        </p:nvSpPr>
        <p:spPr>
          <a:xfrm>
            <a:off x="10154722" y="2256949"/>
            <a:ext cx="3681889" cy="1908453"/>
          </a:xfrm>
          <a:prstGeom prst="roundRect">
            <a:avLst>
              <a:gd name="adj" fmla="val 9092"/>
            </a:avLst>
          </a:prstGeom>
          <a:solidFill>
            <a:srgbClr val="CEE6FD"/>
          </a:solidFill>
          <a:ln/>
        </p:spPr>
      </p:sp>
      <p:sp>
        <p:nvSpPr>
          <p:cNvPr id="9" name="Text 6"/>
          <p:cNvSpPr/>
          <p:nvPr/>
        </p:nvSpPr>
        <p:spPr>
          <a:xfrm>
            <a:off x="10347484" y="2449711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Amor que se Dá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10347484" y="2888218"/>
            <a:ext cx="3296364" cy="1084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Sem esperar retorno, permitindo que a santidade floresça</a:t>
            </a:r>
            <a:endParaRPr lang="en-US" sz="2250" dirty="0"/>
          </a:p>
        </p:txBody>
      </p:sp>
      <p:sp>
        <p:nvSpPr>
          <p:cNvPr id="11" name="Shape 8"/>
          <p:cNvSpPr/>
          <p:nvPr/>
        </p:nvSpPr>
        <p:spPr>
          <a:xfrm>
            <a:off x="6280190" y="4358164"/>
            <a:ext cx="7556421" cy="1546979"/>
          </a:xfrm>
          <a:prstGeom prst="roundRect">
            <a:avLst>
              <a:gd name="adj" fmla="val 11217"/>
            </a:avLst>
          </a:prstGeom>
          <a:solidFill>
            <a:srgbClr val="CEE6FD"/>
          </a:solidFill>
          <a:ln/>
        </p:spPr>
      </p:sp>
      <p:sp>
        <p:nvSpPr>
          <p:cNvPr id="12" name="Text 9"/>
          <p:cNvSpPr/>
          <p:nvPr/>
        </p:nvSpPr>
        <p:spPr>
          <a:xfrm>
            <a:off x="6472952" y="4550926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Imagem Viva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6472952" y="4989433"/>
            <a:ext cx="7170896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 casamento reflete o relacionamento entre Cristo e a Igreja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6569393" y="6411158"/>
            <a:ext cx="7267218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"Nisto conhecemos o amor: que Cristo deu a sua vida por nós; e devemos dar a vida pelos irmãos" (1 João 3.16)</a:t>
            </a:r>
            <a:endParaRPr lang="en-US" sz="1850" dirty="0"/>
          </a:p>
        </p:txBody>
      </p:sp>
      <p:sp>
        <p:nvSpPr>
          <p:cNvPr id="15" name="Shape 12"/>
          <p:cNvSpPr/>
          <p:nvPr/>
        </p:nvSpPr>
        <p:spPr>
          <a:xfrm>
            <a:off x="6280190" y="6121956"/>
            <a:ext cx="22860" cy="1180862"/>
          </a:xfrm>
          <a:prstGeom prst="rect">
            <a:avLst/>
          </a:prstGeom>
          <a:solidFill>
            <a:srgbClr val="84C1FA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623173"/>
            <a:ext cx="12265581" cy="708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1.2. Respeito Mútuo como Pilar da Santificação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075" y="1897737"/>
            <a:ext cx="3533061" cy="424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Não é submissão cega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075" y="2413159"/>
            <a:ext cx="6618089" cy="424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Expressão profunda de honra e dignidade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793075" y="2928580"/>
            <a:ext cx="4947285" cy="424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Base do casamento santificado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93075" y="3444002"/>
            <a:ext cx="4081820" cy="424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Ambiente de valor e amor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793075" y="3959423"/>
            <a:ext cx="6489263" cy="424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Reflexo do respeito entre Cristo e a Igreja</a:t>
            </a:r>
            <a:endParaRPr lang="en-US" sz="2650" dirty="0"/>
          </a:p>
        </p:txBody>
      </p:sp>
      <p:sp>
        <p:nvSpPr>
          <p:cNvPr id="8" name="Shape 6"/>
          <p:cNvSpPr/>
          <p:nvPr/>
        </p:nvSpPr>
        <p:spPr>
          <a:xfrm>
            <a:off x="793075" y="4639151"/>
            <a:ext cx="8149233" cy="1472565"/>
          </a:xfrm>
          <a:prstGeom prst="roundRect">
            <a:avLst>
              <a:gd name="adj" fmla="val 13850"/>
            </a:avLst>
          </a:prstGeom>
          <a:solidFill>
            <a:srgbClr val="B5DAFC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51" y="4952405"/>
            <a:ext cx="424815" cy="339923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671042" y="4922282"/>
            <a:ext cx="7044690" cy="849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Respeito pela imagem do Deus Vivo</a:t>
            </a:r>
            <a:r>
              <a:rPr lang="en-US" sz="26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— reconhecer quem nosso cônjuge representa</a:t>
            </a:r>
            <a:endParaRPr lang="en-US" sz="26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864" y="1926074"/>
            <a:ext cx="3499961" cy="349996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9502854" y="5680948"/>
            <a:ext cx="4341971" cy="1699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 respeito mútuo reflete a relação harmoniosa na Trindade, onde cada um age em perfeita unidade</a:t>
            </a:r>
            <a:endParaRPr lang="en-US" sz="2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304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40142"/>
            <a:ext cx="13042821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1.3. Comunicação como Instrumento de Crescimento Espiritual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93790" y="4534257"/>
            <a:ext cx="4219099" cy="1546979"/>
          </a:xfrm>
          <a:prstGeom prst="roundRect">
            <a:avLst>
              <a:gd name="adj" fmla="val 11217"/>
            </a:avLst>
          </a:prstGeom>
          <a:solidFill>
            <a:srgbClr val="CEE6FD"/>
          </a:solidFill>
          <a:ln/>
        </p:spPr>
      </p:sp>
      <p:sp>
        <p:nvSpPr>
          <p:cNvPr id="5" name="Text 2"/>
          <p:cNvSpPr/>
          <p:nvPr/>
        </p:nvSpPr>
        <p:spPr>
          <a:xfrm>
            <a:off x="1359575" y="4727019"/>
            <a:ext cx="308741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Comunicação Honesta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986552" y="5165527"/>
            <a:ext cx="3833574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Clara e aberta para um casamento saudável</a:t>
            </a:r>
            <a:endParaRPr lang="en-US" sz="2250" dirty="0"/>
          </a:p>
        </p:txBody>
      </p:sp>
      <p:sp>
        <p:nvSpPr>
          <p:cNvPr id="7" name="Shape 4"/>
          <p:cNvSpPr/>
          <p:nvPr/>
        </p:nvSpPr>
        <p:spPr>
          <a:xfrm>
            <a:off x="5205651" y="4534257"/>
            <a:ext cx="4219099" cy="1546979"/>
          </a:xfrm>
          <a:prstGeom prst="roundRect">
            <a:avLst>
              <a:gd name="adj" fmla="val 11217"/>
            </a:avLst>
          </a:prstGeom>
          <a:solidFill>
            <a:srgbClr val="CEE6FD"/>
          </a:solidFill>
          <a:ln/>
        </p:spPr>
      </p:sp>
      <p:sp>
        <p:nvSpPr>
          <p:cNvPr id="8" name="Text 5"/>
          <p:cNvSpPr/>
          <p:nvPr/>
        </p:nvSpPr>
        <p:spPr>
          <a:xfrm>
            <a:off x="5869186" y="4727019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Ambiente de Amor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5398413" y="5165527"/>
            <a:ext cx="3833574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Perdão e união espiritual florescem</a:t>
            </a:r>
            <a:endParaRPr lang="en-US" sz="2250" dirty="0"/>
          </a:p>
        </p:txBody>
      </p:sp>
      <p:sp>
        <p:nvSpPr>
          <p:cNvPr id="10" name="Shape 7"/>
          <p:cNvSpPr/>
          <p:nvPr/>
        </p:nvSpPr>
        <p:spPr>
          <a:xfrm>
            <a:off x="9617512" y="4534257"/>
            <a:ext cx="4219099" cy="1546979"/>
          </a:xfrm>
          <a:prstGeom prst="roundRect">
            <a:avLst>
              <a:gd name="adj" fmla="val 11217"/>
            </a:avLst>
          </a:prstGeom>
          <a:solidFill>
            <a:srgbClr val="CEE6FD"/>
          </a:solidFill>
          <a:ln/>
        </p:spPr>
      </p:sp>
      <p:sp>
        <p:nvSpPr>
          <p:cNvPr id="11" name="Text 8"/>
          <p:cNvSpPr/>
          <p:nvPr/>
        </p:nvSpPr>
        <p:spPr>
          <a:xfrm>
            <a:off x="10281047" y="4727019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0540AD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Oração Conjunta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9810274" y="5165527"/>
            <a:ext cx="3833574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Aumenta a intimidade espiritual do casal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1082993" y="6587252"/>
            <a:ext cx="12753618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comunicação santificada </a:t>
            </a:r>
            <a:r>
              <a:rPr lang="en-US" sz="225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("sim, sim; não, não" - Mateus 5.37)</a:t>
            </a:r>
            <a:r>
              <a:rPr lang="en-US" sz="2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transcende a troca de informações, tornando-se um canal através do qual o amor de Deus flui entre os cônjuges</a:t>
            </a:r>
            <a:endParaRPr lang="en-US" sz="2250" dirty="0"/>
          </a:p>
        </p:txBody>
      </p:sp>
      <p:sp>
        <p:nvSpPr>
          <p:cNvPr id="14" name="Shape 11"/>
          <p:cNvSpPr/>
          <p:nvPr/>
        </p:nvSpPr>
        <p:spPr>
          <a:xfrm>
            <a:off x="793790" y="6298049"/>
            <a:ext cx="22860" cy="1301353"/>
          </a:xfrm>
          <a:prstGeom prst="rect">
            <a:avLst/>
          </a:prstGeom>
          <a:solidFill>
            <a:srgbClr val="84C1FA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1177</Words>
  <Application>Microsoft Office PowerPoint</Application>
  <PresentationFormat>Personalizar</PresentationFormat>
  <Paragraphs>154</Paragraphs>
  <Slides>18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Instrument Sans Semi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2</cp:revision>
  <dcterms:created xsi:type="dcterms:W3CDTF">2025-12-10T23:04:16Z</dcterms:created>
  <dcterms:modified xsi:type="dcterms:W3CDTF">2025-12-10T23:10:53Z</dcterms:modified>
</cp:coreProperties>
</file>