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60" r:id="rId2"/>
    <p:sldMasterId id="2147483985" r:id="rId3"/>
    <p:sldMasterId id="2147483998" r:id="rId4"/>
  </p:sldMasterIdLst>
  <p:notesMasterIdLst>
    <p:notesMasterId r:id="rId19"/>
  </p:notesMasterIdLst>
  <p:sldIdLst>
    <p:sldId id="256" r:id="rId5"/>
    <p:sldId id="257" r:id="rId6"/>
    <p:sldId id="418" r:id="rId7"/>
    <p:sldId id="441" r:id="rId8"/>
    <p:sldId id="432" r:id="rId9"/>
    <p:sldId id="377" r:id="rId10"/>
    <p:sldId id="434" r:id="rId11"/>
    <p:sldId id="435" r:id="rId12"/>
    <p:sldId id="436" r:id="rId13"/>
    <p:sldId id="437" r:id="rId14"/>
    <p:sldId id="438" r:id="rId15"/>
    <p:sldId id="439" r:id="rId16"/>
    <p:sldId id="440" r:id="rId17"/>
    <p:sldId id="260" r:id="rId1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1A14"/>
    <a:srgbClr val="001B50"/>
    <a:srgbClr val="1C1C1C"/>
    <a:srgbClr val="008080"/>
    <a:srgbClr val="003300"/>
    <a:srgbClr val="420000"/>
    <a:srgbClr val="381906"/>
    <a:srgbClr val="660033"/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110" autoAdjust="0"/>
  </p:normalViewPr>
  <p:slideViewPr>
    <p:cSldViewPr>
      <p:cViewPr varScale="1">
        <p:scale>
          <a:sx n="86" d="100"/>
          <a:sy n="86" d="100"/>
        </p:scale>
        <p:origin x="658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E6716-8CEF-455D-ACAC-1AC1C904EC9F}" type="datetimeFigureOut">
              <a:rPr lang="pt-BR" smtClean="0"/>
              <a:t>17/10/2025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EC3AC-7C1F-4BD9-B9B3-27B0D313EF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68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EC3AC-7C1F-4BD9-B9B3-27B0D313EF8A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781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7"/>
          <p:cNvSpPr txBox="1">
            <a:spLocks noGrp="1" noChangeArrowheads="1"/>
          </p:cNvSpPr>
          <p:nvPr/>
        </p:nvSpPr>
        <p:spPr bwMode="auto">
          <a:xfrm>
            <a:off x="3884613" y="8685081"/>
            <a:ext cx="2971800" cy="45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25" tIns="45962" rIns="91925" bIns="45962" anchor="b"/>
          <a:lstStyle>
            <a:lvl1pPr algn="l" defTabSz="919163" eaLnBrk="0" hangingPunct="0">
              <a:spcBef>
                <a:spcPct val="0"/>
              </a:spcBef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algn="l" defTabSz="919163" eaLnBrk="0" hangingPunct="0">
              <a:spcBef>
                <a:spcPct val="0"/>
              </a:spcBef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algn="l" defTabSz="919163" eaLnBrk="0" hangingPunct="0">
              <a:spcBef>
                <a:spcPct val="0"/>
              </a:spcBef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algn="l" defTabSz="919163" eaLnBrk="0" hangingPunct="0">
              <a:spcBef>
                <a:spcPct val="0"/>
              </a:spcBef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algn="l" defTabSz="919163" eaLnBrk="0" hangingPunct="0">
              <a:spcBef>
                <a:spcPct val="0"/>
              </a:spcBef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0DAE88-4073-4FBB-8E9C-9EA1CAA46354}" type="slidenum">
              <a:rPr kumimoji="0" lang="en-US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charset="-122"/>
              <a:cs typeface="+mn-cs"/>
            </a:endParaRPr>
          </a:p>
        </p:txBody>
      </p:sp>
      <p:sp>
        <p:nvSpPr>
          <p:cNvPr id="80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419E-3F27-4C85-910A-32B164D09656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8347-6740-4FEA-B48C-635A90C5C45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2E7-FA55-4A0E-ADA7-53E59A4986D0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419E-3F27-4C85-910A-32B164D09656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DA8B-B4BA-4C06-A1A7-DE4B728CC4C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3CD5-9FD8-4704-A8AF-A945A70E4701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9E5B-EEEF-48AC-9C55-ADB0609410BA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21C3-D2DD-4963-AA9A-C3D02E51F77D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6A3B-7C8C-41AE-99D5-FAF29586958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90DB-F3E3-4081-BB4D-FF620408BDD8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2A17-79BA-4E07-89BD-D92EDBA5DAFA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DA8B-B4BA-4C06-A1A7-DE4B728CC4C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F542-6C78-4BB0-8232-7484B4415B22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8347-6740-4FEA-B48C-635A90C5C45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42E7-FA55-4A0E-ADA7-53E59A4986D0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9D8A0-3C24-4BD7-AEDC-D9CF25FF304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03EB3-E353-4214-B8C3-DA21885C13B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6F158-AF8A-439E-B7E9-63FC9A70EC8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B4D5D-151E-458C-A145-140DC0007ED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55E2A-C230-43E3-9F57-0DDC7B6081C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88DBB-B13F-4CE3-ADC7-DDC5D824210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E0BE9-725F-4E40-9ABC-E64D62715B0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3CD5-9FD8-4704-A8AF-A945A70E4701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DAFE2-B280-4F92-A6B7-9FE60BC311A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0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D04D8-5CA1-482C-92EC-CA076B4194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8E7DF-EE95-4B00-9702-8B3FCC540A5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9567C-63A4-468A-9F54-DC903533F19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7032-193B-4982-940D-2F766077DF8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1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3322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8865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2863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23638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9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9E5B-EEEF-48AC-9C55-ADB0609410BA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254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4993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127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3132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07483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403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21C3-D2DD-4963-AA9A-C3D02E51F77D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6A3B-7C8C-41AE-99D5-FAF29586958F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8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90DB-F3E3-4081-BB4D-FF620408BDD8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2A17-79BA-4E07-89BD-D92EDBA5DAFA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F542-6C78-4BB0-8232-7484B4415B22}" type="slidenum">
              <a:rPr lang="es-ES" altLang="pt-B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‹nº›</a:t>
            </a:fld>
            <a:endParaRPr lang="es-ES" altLang="pt-B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93B84-6B53-4D92-ABC1-1A015E436E30}" type="datetimeFigureOut">
              <a:rPr lang="zh-CN" altLang="pt-BR" smtClean="0"/>
              <a:pPr/>
              <a:t>2025/10/17</a:t>
            </a:fld>
            <a:endParaRPr lang="zh-CN" alt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2C7D8-9C80-4505-A1BB-40215834D48E}" type="slidenum">
              <a:rPr lang="zh-CN" altLang="en-US" smtClean="0"/>
              <a:pPr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24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9E93B84-6B53-4D92-ABC1-1A015E436E30}" type="datetimeFigureOut">
              <a:rPr lang="zh-CN" altLang="pt-BR" smtClean="0"/>
              <a:pPr/>
              <a:t>2025/10/17</a:t>
            </a:fld>
            <a:endParaRPr lang="zh-CN" altLang="en-US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3C2C7D8-9C80-4505-A1BB-40215834D48E}" type="slidenum">
              <a:rPr lang="zh-CN" altLang="en-US" smtClean="0"/>
              <a:pPr/>
              <a:t>‹nº›</a:t>
            </a:fld>
            <a:endParaRPr lang="zh-CN" altLang="en-US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ADF4BCE-223F-4C1C-B586-66B53512A81E}" type="slidenum">
              <a:rPr lang="pt-BR">
                <a:solidFill>
                  <a:srgbClr val="000000"/>
                </a:solidFill>
                <a:ea typeface="+mn-ea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48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3EFA2-306A-413D-8CA1-0AC4C45FCB77}" type="datetimeFigureOut">
              <a:rPr lang="pt-BR" smtClean="0"/>
              <a:t>17/10/2025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0309A-063C-4FC7-A44B-5C7E3C41722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305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800A731-973B-FBAE-7C04-EA0500812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556"/>
          <a:stretch/>
        </p:blipFill>
        <p:spPr bwMode="auto">
          <a:xfrm>
            <a:off x="-1" y="0"/>
            <a:ext cx="9144001" cy="688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5292080" y="5943442"/>
            <a:ext cx="3579394" cy="605681"/>
          </a:xfrm>
          <a:prstGeom prst="rect">
            <a:avLst/>
          </a:prstGeom>
          <a:noFill/>
          <a:effectLst>
            <a:glow rad="63500">
              <a:schemeClr val="bg2"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 eaLnBrk="1" hangingPunct="1"/>
            <a:r>
              <a:rPr kumimoji="0" lang="en-US" sz="54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lackoak Std" pitchFamily="82" charset="0"/>
                <a:cs typeface="Agent Orange" panose="00000400000000000000" pitchFamily="2" charset="0"/>
              </a:rPr>
              <a:t>4.Trimestre 2025</a:t>
            </a:r>
            <a:endParaRPr kumimoji="0" lang="pt-BR" sz="5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effectLst>
                <a:glow rad="101600">
                  <a:srgbClr val="4F81BD">
                    <a:satMod val="175000"/>
                    <a:alpha val="40000"/>
                  </a:srgb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lackoak Std" pitchFamily="82" charset="0"/>
              <a:cs typeface="Agent Orange" panose="00000400000000000000" pitchFamily="2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325481" y="5480338"/>
            <a:ext cx="28803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2800" b="1" cap="none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rims" panose="02000500000000090000" pitchFamily="2" charset="0"/>
                <a:cs typeface="Agent Orange" pitchFamily="2" charset="0"/>
              </a:rPr>
              <a:t>Lição 4</a:t>
            </a:r>
            <a:r>
              <a:rPr lang="pt-BR" sz="2800" b="1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rims" panose="02000500000000090000" pitchFamily="2" charset="0"/>
                <a:cs typeface="Agent Orange" pitchFamily="2" charset="0"/>
              </a:rPr>
              <a:t>-</a:t>
            </a:r>
            <a:r>
              <a:rPr lang="pt-BR" sz="2800" b="1" cap="none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rims" panose="02000500000000090000" pitchFamily="2" charset="0"/>
                <a:cs typeface="Agent Orange" pitchFamily="2" charset="0"/>
              </a:rPr>
              <a:t> </a:t>
            </a:r>
            <a:r>
              <a:rPr lang="pt-BR" sz="2000" b="1" cap="none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rims" panose="02000500000000090000" pitchFamily="2" charset="0"/>
                <a:cs typeface="Agent Orange" pitchFamily="2" charset="0"/>
              </a:rPr>
              <a:t>26</a:t>
            </a:r>
            <a:r>
              <a:rPr lang="pt-BR" sz="2000" b="1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rims" panose="02000500000000090000" pitchFamily="2" charset="0"/>
                <a:cs typeface="Agent Orange" pitchFamily="2" charset="0"/>
              </a:rPr>
              <a:t>/10/2025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332582" y="6118603"/>
            <a:ext cx="2807370" cy="577077"/>
          </a:xfrm>
          <a:prstGeom prst="rect">
            <a:avLst/>
          </a:prstGeom>
          <a:solidFill>
            <a:srgbClr val="FFFFFF">
              <a:shade val="85000"/>
              <a:alpha val="72000"/>
            </a:srgbClr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9pPr>
          </a:lstStyle>
          <a:p>
            <a:r>
              <a:rPr kumimoji="0" lang="en-US" sz="1050" b="1" dirty="0">
                <a:latin typeface="Verdana" pitchFamily="34" charset="0"/>
              </a:rPr>
              <a:t>Pr. Sérgio A. Lenz </a:t>
            </a:r>
          </a:p>
          <a:p>
            <a:r>
              <a:rPr kumimoji="0" lang="en-US" sz="1050" b="1" dirty="0">
                <a:latin typeface="Verdana" pitchFamily="34" charset="0"/>
              </a:rPr>
              <a:t>Fone: (48) 99999-1980</a:t>
            </a:r>
          </a:p>
          <a:p>
            <a:r>
              <a:rPr kumimoji="0" lang="en-US" sz="1050" b="1" dirty="0">
                <a:latin typeface="Verdana" pitchFamily="34" charset="0"/>
              </a:rPr>
              <a:t>E-mail: sergio.joinville@gmail.com  </a:t>
            </a:r>
          </a:p>
        </p:txBody>
      </p:sp>
      <p:pic>
        <p:nvPicPr>
          <p:cNvPr id="1026" name="Picture 2" descr="C:\Sergio Lenz\Fotos\EU\eu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24574"/>
            <a:ext cx="1298140" cy="15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m para FAMILI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AutoShape 9" descr="Resultado de imagem para FAMILIA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-108520" y="271720"/>
            <a:ext cx="90673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kern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Lucida Sans Typewriter" panose="020B0509030504030204" pitchFamily="49" charset="0"/>
                <a:cs typeface="Arial" charset="0"/>
              </a:rPr>
              <a:t>DISCIPLINAS ESPIRITUAIS COMO CAMINHO PARA A SANTIFICAÇÃO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BE574-D6DA-07F1-0BE7-C75BD546D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2DF6364-EF08-12EC-FB77-ADFA50E75A37}"/>
              </a:ext>
            </a:extLst>
          </p:cNvPr>
          <p:cNvSpPr/>
          <p:nvPr/>
        </p:nvSpPr>
        <p:spPr>
          <a:xfrm>
            <a:off x="155575" y="0"/>
            <a:ext cx="8988425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 – PREPARANDO O ALTAR DA SANTIFICAÇÃO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FBC88E4F-EF3E-A43A-0111-5AF99A49AF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FB4E27F3-5633-E133-4D23-73ABE2D362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A754B23-E5DA-6868-1E9A-548AC3638C14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2.3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</a:t>
            </a:r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Comunidade e santidade coletiva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2EFE87C-92DD-D224-A490-F32667736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68" y="1916832"/>
            <a:ext cx="8967993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4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30A30-0784-BA86-AA3F-AD7EADEA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42375D4-426C-7BC6-4840-344B5D42DC48}"/>
              </a:ext>
            </a:extLst>
          </p:cNvPr>
          <p:cNvSpPr/>
          <p:nvPr/>
        </p:nvSpPr>
        <p:spPr>
          <a:xfrm>
            <a:off x="155575" y="0"/>
            <a:ext cx="8988425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III – ESTILO DE VIDA A SER ADOTADO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D47658CD-ED78-FD00-C911-81DFDDCF0B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D614EC48-013A-E51B-7E00-BACA3F25B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2A316EF-D33C-9346-2941-81DE76F854C3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3.1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O poder da oração.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A4E70C3-1484-FB0E-722D-CB0AD6143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1547571"/>
            <a:ext cx="9138696" cy="530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EBD5C-6F33-EFE4-3F8E-E0D0F92B0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E5E19B6-BBD3-FFED-4E9E-F7169279D6A9}"/>
              </a:ext>
            </a:extLst>
          </p:cNvPr>
          <p:cNvSpPr/>
          <p:nvPr/>
        </p:nvSpPr>
        <p:spPr>
          <a:xfrm>
            <a:off x="155575" y="0"/>
            <a:ext cx="8988425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III – ESTILO DE VIDA A SER ADOTADO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A8F15C0B-0F9D-530F-8445-F2F2C63548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2CEDD7C7-C7A3-36C7-753B-7B9E7EF701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8A3123-10A1-8A89-62D3-305B0F3ACEF6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3.2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Conhecimento da Palavra.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875150-3429-9CC2-B3DC-18B40BB48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2" b="11637"/>
          <a:stretch/>
        </p:blipFill>
        <p:spPr bwMode="auto">
          <a:xfrm>
            <a:off x="0" y="1587037"/>
            <a:ext cx="9144000" cy="527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http://www.elevados.com.br/imagem_fck/biblia_5(1).png">
            <a:extLst>
              <a:ext uri="{FF2B5EF4-FFF2-40B4-BE49-F238E27FC236}">
                <a16:creationId xmlns:a16="http://schemas.microsoft.com/office/drawing/2014/main" id="{360D067B-FD7A-B030-A74F-976FC687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23330"/>
            <a:ext cx="3851030" cy="206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3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6BC48-EF70-44BA-8205-E40916752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5DFE9D4-64E6-C1B1-58DC-F15CC6D57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" y="0"/>
            <a:ext cx="9121688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5873E0B-80E8-7C35-7074-70BA8DCDDA67}"/>
              </a:ext>
            </a:extLst>
          </p:cNvPr>
          <p:cNvSpPr/>
          <p:nvPr/>
        </p:nvSpPr>
        <p:spPr>
          <a:xfrm>
            <a:off x="22313" y="0"/>
            <a:ext cx="9121688" cy="923330"/>
          </a:xfrm>
          <a:prstGeom prst="rect">
            <a:avLst/>
          </a:prstGeom>
          <a:solidFill>
            <a:schemeClr val="tx1">
              <a:alpha val="22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III – ESTILO DE VIDA A SER ADOTADO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7AB60F4D-7AEC-EB54-72E0-0410059DF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6BE44CAC-D3FE-F88F-0830-8B9724D48A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1124EC4-A1C3-F26A-E924-37694A94A80C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3.3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Comunhão com os santos.</a:t>
            </a:r>
          </a:p>
        </p:txBody>
      </p:sp>
    </p:spTree>
    <p:extLst>
      <p:ext uri="{BB962C8B-B14F-4D97-AF65-F5344CB8AC3E}">
        <p14:creationId xmlns:p14="http://schemas.microsoft.com/office/powerpoint/2010/main" val="322863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47517" y="0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 DELANEY" panose="02000000000000000000" pitchFamily="2" charset="0"/>
                <a:ea typeface="+mn-ea"/>
                <a:cs typeface="+mn-cs"/>
              </a:rPr>
              <a:t>C O N C L U S Ã 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" y="1503764"/>
            <a:ext cx="9132739" cy="533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771079" y="1425550"/>
            <a:ext cx="55191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Mrs. Monster Academy" pitchFamily="2" charset="0"/>
                <a:ea typeface="+mn-ea"/>
                <a:cs typeface="+mn-cs"/>
              </a:rPr>
              <a:t>O GRANDE OBJETIVO É</a:t>
            </a:r>
          </a:p>
        </p:txBody>
      </p:sp>
      <p:sp>
        <p:nvSpPr>
          <p:cNvPr id="4" name="Retângulo 3"/>
          <p:cNvSpPr/>
          <p:nvPr/>
        </p:nvSpPr>
        <p:spPr>
          <a:xfrm>
            <a:off x="3707904" y="5733256"/>
            <a:ext cx="1822744" cy="9361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651603" y="5157192"/>
            <a:ext cx="47676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Mrs. Monster Academy" pitchFamily="2" charset="0"/>
                <a:ea typeface="+mn-ea"/>
                <a:cs typeface="+mn-cs"/>
              </a:rPr>
              <a:t>MESMO QUE DOA !!!</a:t>
            </a:r>
          </a:p>
        </p:txBody>
      </p:sp>
    </p:spTree>
    <p:extLst>
      <p:ext uri="{BB962C8B-B14F-4D97-AF65-F5344CB8AC3E}">
        <p14:creationId xmlns:p14="http://schemas.microsoft.com/office/powerpoint/2010/main" val="383011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7"/>
          <p:cNvSpPr txBox="1">
            <a:spLocks/>
          </p:cNvSpPr>
          <p:nvPr/>
        </p:nvSpPr>
        <p:spPr>
          <a:xfrm>
            <a:off x="2957577" y="3751312"/>
            <a:ext cx="6228184" cy="6858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31B6FD"/>
              </a:buClr>
              <a:buFont typeface="Symbol" pitchFamily="18" charset="2"/>
              <a:buNone/>
            </a:pPr>
            <a:r>
              <a:rPr lang="en-US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ryBirds" pitchFamily="2" charset="0"/>
              </a:rPr>
              <a:t>O B J E T I V O</a:t>
            </a:r>
            <a:endParaRPr lang="pt-BR" sz="44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ngryBirds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763663" y="0"/>
            <a:ext cx="62832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kern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gryBirds" pitchFamily="2" charset="0"/>
                <a:ea typeface="+mn-ea"/>
                <a:cs typeface="Arial" charset="0"/>
              </a:rPr>
              <a:t>Texto Chave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" y="2780927"/>
            <a:ext cx="3120334" cy="195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957577" y="867067"/>
            <a:ext cx="6093119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“No demais, irmãos meus, fortalecei-vos no Senhor e na força do seu poder.”</a:t>
            </a:r>
          </a:p>
          <a:p>
            <a:pPr algn="ctr"/>
            <a:r>
              <a:rPr lang="pt-BR" sz="28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Efésios 6:10.</a:t>
            </a:r>
          </a:p>
        </p:txBody>
      </p:sp>
      <p:sp>
        <p:nvSpPr>
          <p:cNvPr id="9" name="Retângulo 8"/>
          <p:cNvSpPr/>
          <p:nvPr/>
        </p:nvSpPr>
        <p:spPr>
          <a:xfrm>
            <a:off x="2858715" y="4705272"/>
            <a:ext cx="609311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Esclarecer como a pratica de disciplinas espirituais moldam o crente à imagem de Cristo</a:t>
            </a:r>
            <a:r>
              <a:rPr lang="pt-BR" sz="28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3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446335" y="0"/>
            <a:ext cx="6283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kern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  <a:cs typeface="Arial" charset="0"/>
              </a:rPr>
              <a:t>LEITURA  BÍBLICA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3528" y="980728"/>
            <a:ext cx="842493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900" dirty="0">
                <a:latin typeface="Arial" panose="020B0604020202020204" pitchFamily="34" charset="0"/>
              </a:rPr>
              <a:t>¹⁰ No demais, irmãos meus, fortalecei-vos no Senhor e na força do seu poder.</a:t>
            </a:r>
          </a:p>
          <a:p>
            <a:r>
              <a:rPr lang="pt-BR" sz="1900" dirty="0">
                <a:latin typeface="Arial" panose="020B0604020202020204" pitchFamily="34" charset="0"/>
              </a:rPr>
              <a:t>¹¹ Revesti-vos de toda a armadura de Deus, para que possais estar firmes contra as astutas ciladas do diabo.</a:t>
            </a:r>
          </a:p>
          <a:p>
            <a:r>
              <a:rPr lang="pt-BR" sz="1900" dirty="0">
                <a:latin typeface="Arial" panose="020B0604020202020204" pitchFamily="34" charset="0"/>
              </a:rPr>
              <a:t>¹² Porque não temos que lutar contra a carne e o sangue, mas, sim, contra os principados, contra as potestades, contra os príncipes das trevas deste século, contra as hostes espirituais da maldade, nos lugares celestiais.</a:t>
            </a:r>
          </a:p>
          <a:p>
            <a:r>
              <a:rPr lang="pt-BR" sz="1900" dirty="0">
                <a:latin typeface="Arial" panose="020B0604020202020204" pitchFamily="34" charset="0"/>
              </a:rPr>
              <a:t>¹³ Portanto, tomai toda a armadura de Deus, para que possais resistir no dia mau e, havendo feito tudo, ficar firmes.</a:t>
            </a:r>
          </a:p>
          <a:p>
            <a:r>
              <a:rPr lang="pt-BR" sz="1900" dirty="0">
                <a:latin typeface="Arial" panose="020B0604020202020204" pitchFamily="34" charset="0"/>
              </a:rPr>
              <a:t>¹⁴ Estai, pois, firmes, tendo cingidos os vossos lombos com a verdade, e vestida a couraça da justiça;</a:t>
            </a:r>
          </a:p>
          <a:p>
            <a:r>
              <a:rPr lang="pt-BR" sz="1900" dirty="0">
                <a:latin typeface="Arial" panose="020B0604020202020204" pitchFamily="34" charset="0"/>
              </a:rPr>
              <a:t>¹⁵ E calçados os pés na preparação do evangelho da paz;</a:t>
            </a:r>
          </a:p>
          <a:p>
            <a:r>
              <a:rPr lang="pt-BR" sz="1900" dirty="0">
                <a:latin typeface="Arial" panose="020B0604020202020204" pitchFamily="34" charset="0"/>
              </a:rPr>
              <a:t>¹⁶ Tomando sobretudo o escudo da fé, com o qual podereis apagar todos os dardos inflamados do maligno.</a:t>
            </a:r>
          </a:p>
          <a:p>
            <a:r>
              <a:rPr lang="pt-BR" sz="1900" dirty="0">
                <a:latin typeface="Arial" panose="020B0604020202020204" pitchFamily="34" charset="0"/>
              </a:rPr>
              <a:t>¹⁷ Tomai também o capacete da salvação, e a espada do Espírito, que é a palavra de Deus;</a:t>
            </a:r>
          </a:p>
          <a:p>
            <a:r>
              <a:rPr lang="pt-BR" sz="1900" dirty="0">
                <a:latin typeface="Arial" panose="020B0604020202020204" pitchFamily="34" charset="0"/>
              </a:rPr>
              <a:t>¹⁸ Orando em todo o tempo com toda a oração e súplica no Espírito, e vigiando nisto com toda a perseverança e súplica por todos os santos, </a:t>
            </a:r>
          </a:p>
          <a:p>
            <a:endParaRPr lang="pt-BR" sz="1600" dirty="0">
              <a:latin typeface="Arial" panose="020B0604020202020204" pitchFamily="34" charset="0"/>
            </a:endParaRPr>
          </a:p>
          <a:p>
            <a:pPr lvl="8" algn="r"/>
            <a:r>
              <a:rPr lang="pt-BR" sz="1600" dirty="0">
                <a:latin typeface="Arial" panose="020B0604020202020204" pitchFamily="34" charset="0"/>
              </a:rPr>
              <a:t>Efésios 6:10-18</a:t>
            </a:r>
            <a:endParaRPr lang="pt-BR" sz="16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799F91-9EAC-CE77-403C-383782BF0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1" y="260648"/>
            <a:ext cx="8364437" cy="96325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835CA4-2E9E-A071-6EE9-73A1186AF1B6}"/>
              </a:ext>
            </a:extLst>
          </p:cNvPr>
          <p:cNvSpPr txBox="1"/>
          <p:nvPr/>
        </p:nvSpPr>
        <p:spPr>
          <a:xfrm>
            <a:off x="389781" y="1223899"/>
            <a:ext cx="554461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Disciplina significa “forma correta de conduta”. Portanto as disciplinas da vida cristã são os “exercícios espirituais prescritos na Bíblia Sagrada”. O grande objetivo destes é criar uma intimidade tal com Deus que todos a nossa volta Lhe glorifiquem sem que seja necessário nenhum tipo de incentivo para tal...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9A6A9F0-2958-9EFD-E668-F4EAA9184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43" y="1772816"/>
            <a:ext cx="2915057" cy="4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5575" y="0"/>
            <a:ext cx="8988425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 – SANTIFICAÇÃO EXECUTADA COM SUCESSO</a:t>
            </a:r>
          </a:p>
        </p:txBody>
      </p:sp>
      <p:sp>
        <p:nvSpPr>
          <p:cNvPr id="3" name="AutoShape 6" descr="blob:https://web.whatsapp.com/b4782eca-44e3-4a6c-8259-abe30f6420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1.1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Uma conquista sem méritos humanos.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064D7CB-A92F-F4C5-BBDB-F774D9BDC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69" y="1525311"/>
            <a:ext cx="9144000" cy="529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8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t="25639" r="7453" b="20110"/>
          <a:stretch/>
        </p:blipFill>
        <p:spPr bwMode="auto">
          <a:xfrm>
            <a:off x="467544" y="2060848"/>
            <a:ext cx="9773140" cy="44743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226B761-9FFA-42CA-E8CF-E3F93ECA46BD}"/>
              </a:ext>
            </a:extLst>
          </p:cNvPr>
          <p:cNvSpPr/>
          <p:nvPr/>
        </p:nvSpPr>
        <p:spPr>
          <a:xfrm>
            <a:off x="1" y="0"/>
            <a:ext cx="9144000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Playbill" pitchFamily="82" charset="0"/>
                <a:cs typeface="Arial" charset="0"/>
              </a:rPr>
              <a:t>I – SANTIFICAÇÃO EXECUTADA COM SUCESSO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C42DDF0-5F16-572D-7A37-6FEDC520A095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rgbClr val="C0504D">
              <a:lumMod val="20000"/>
              <a:lumOff val="80000"/>
              <a:alpha val="53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1.2 – Fortalecimento pelas disciplinas espirituais.</a:t>
            </a:r>
          </a:p>
        </p:txBody>
      </p:sp>
    </p:spTree>
    <p:extLst>
      <p:ext uri="{BB962C8B-B14F-4D97-AF65-F5344CB8AC3E}">
        <p14:creationId xmlns:p14="http://schemas.microsoft.com/office/powerpoint/2010/main" val="37320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35886-E653-6C88-296A-F70261EE2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03B8094-7530-7CD1-98F1-AB2190A3B206}"/>
              </a:ext>
            </a:extLst>
          </p:cNvPr>
          <p:cNvSpPr/>
          <p:nvPr/>
        </p:nvSpPr>
        <p:spPr>
          <a:xfrm>
            <a:off x="155575" y="0"/>
            <a:ext cx="8988425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 – SANTIFICAÇÃO EXECUTADA COM SUCESSO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494A6C5E-7707-9AC2-4AF0-034BA80900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8FAA34E2-10B4-0DBC-377C-72EA21557B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75036B-14FB-4CBD-6608-483AFA9AAAB5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1.3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Revestidos para o bom combate.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5AFF458-AD70-0694-489C-25AF4D73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037"/>
            <a:ext cx="9144000" cy="529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FAF40-918B-E2CB-21F4-7665461C5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F9B2CA8-AA8A-A670-F8D8-F754A6BE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9137905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696DF9E-B5FD-2B72-A793-2B5FE32EEEF3}"/>
              </a:ext>
            </a:extLst>
          </p:cNvPr>
          <p:cNvSpPr/>
          <p:nvPr/>
        </p:nvSpPr>
        <p:spPr>
          <a:xfrm>
            <a:off x="155576" y="0"/>
            <a:ext cx="8988424" cy="923330"/>
          </a:xfrm>
          <a:prstGeom prst="rect">
            <a:avLst/>
          </a:prstGeom>
          <a:solidFill>
            <a:srgbClr val="0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 – PREPARANDO O ALTAR DA SANTIFICAÇÃO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18615E33-8D37-6264-AB2F-7BB89AA3DA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DA723F6F-AFD2-311A-5003-479F442C34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CE66880-9E7B-7991-1BE2-030C927732D2}"/>
              </a:ext>
            </a:extLst>
          </p:cNvPr>
          <p:cNvSpPr/>
          <p:nvPr/>
        </p:nvSpPr>
        <p:spPr>
          <a:xfrm>
            <a:off x="0" y="1007869"/>
            <a:ext cx="9108504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2.1</a:t>
            </a:r>
            <a:r>
              <a:rPr lang="pt-BR" sz="32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</a:t>
            </a:r>
            <a:r>
              <a:rPr lang="pt-BR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O conceito de altar na Bíblia</a:t>
            </a:r>
            <a:r>
              <a:rPr lang="pt-BR" sz="32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41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BBB14-BB86-32C8-BAEF-768FC4BBA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8F2B2EA-BC42-431D-34BF-FBF4498AF8D9}"/>
              </a:ext>
            </a:extLst>
          </p:cNvPr>
          <p:cNvSpPr/>
          <p:nvPr/>
        </p:nvSpPr>
        <p:spPr>
          <a:xfrm>
            <a:off x="155575" y="0"/>
            <a:ext cx="8988425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laybill" pitchFamily="82" charset="0"/>
                <a:ea typeface="+mn-ea"/>
                <a:cs typeface="Arial" charset="0"/>
              </a:rPr>
              <a:t>II – PREPARANDO O ALTAR DA SANTIFICAÇÃO</a:t>
            </a:r>
          </a:p>
        </p:txBody>
      </p:sp>
      <p:sp>
        <p:nvSpPr>
          <p:cNvPr id="3" name="AutoShape 6" descr="blob:https://web.whatsapp.com/b4782eca-44e3-4a6c-8259-abe30f64201d">
            <a:extLst>
              <a:ext uri="{FF2B5EF4-FFF2-40B4-BE49-F238E27FC236}">
                <a16:creationId xmlns:a16="http://schemas.microsoft.com/office/drawing/2014/main" id="{42B19FA6-33A0-43E1-8D81-F67E58FA02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9" descr="blob:https://web.whatsapp.com/b4782eca-44e3-4a6c-8259-abe30f64201d">
            <a:extLst>
              <a:ext uri="{FF2B5EF4-FFF2-40B4-BE49-F238E27FC236}">
                <a16:creationId xmlns:a16="http://schemas.microsoft.com/office/drawing/2014/main" id="{60E6A6CB-770E-33D4-D947-7DB836644A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C21A4FC-2DBB-143F-9ED5-02CB0AD34AB0}"/>
              </a:ext>
            </a:extLst>
          </p:cNvPr>
          <p:cNvSpPr/>
          <p:nvPr/>
        </p:nvSpPr>
        <p:spPr>
          <a:xfrm>
            <a:off x="3381" y="962796"/>
            <a:ext cx="914273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2.2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– </a:t>
            </a:r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Santificação pessoal</a:t>
            </a:r>
            <a:r>
              <a:rPr lang="pt-BR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2A7ECCB-BD53-BC6A-FA15-CC9B8027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" y="1587037"/>
            <a:ext cx="9138696" cy="52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3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Presentation8</Template>
  <TotalTime>77103</TotalTime>
  <Words>502</Words>
  <Application>Microsoft Office PowerPoint</Application>
  <PresentationFormat>Apresentação na tela (4:3)</PresentationFormat>
  <Paragraphs>47</Paragraphs>
  <Slides>14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14</vt:i4>
      </vt:variant>
    </vt:vector>
  </HeadingPairs>
  <TitlesOfParts>
    <vt:vector size="34" baseType="lpstr">
      <vt:lpstr>AngryBirds</vt:lpstr>
      <vt:lpstr>AR DELANEY</vt:lpstr>
      <vt:lpstr>Arial</vt:lpstr>
      <vt:lpstr>Blackoak Std</vt:lpstr>
      <vt:lpstr>Browallia New</vt:lpstr>
      <vt:lpstr>Calibri</vt:lpstr>
      <vt:lpstr>Cutrims</vt:lpstr>
      <vt:lpstr>Gill Sans MT</vt:lpstr>
      <vt:lpstr>Impact</vt:lpstr>
      <vt:lpstr>Lucida Sans Typewriter</vt:lpstr>
      <vt:lpstr>Mrs. Monster Academy</vt:lpstr>
      <vt:lpstr>Playbill</vt:lpstr>
      <vt:lpstr>Symbol</vt:lpstr>
      <vt:lpstr>Times New Roman</vt:lpstr>
      <vt:lpstr>Verdana</vt:lpstr>
      <vt:lpstr>Wingdings 2</vt:lpstr>
      <vt:lpstr>Tema do Office</vt:lpstr>
      <vt:lpstr>Solstício</vt:lpstr>
      <vt:lpstr>1_Estrutura padrão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medical</dc:subject>
  <dc:creator>Sergio</dc:creator>
  <cp:keywords>Medical, Medical PowerPoint template, free, PowerPoint template, download, PPT template, PowerPoint templates, slideshow template, POT, POTX, Power Point template, slide show template</cp:keywords>
  <dc:description>Made by Leawo Software. To find more free PowerPoint templates, please visit http://www.leawo.com/free-powerpoint-templates/</dc:description>
  <cp:lastModifiedBy>Sergio Lenz</cp:lastModifiedBy>
  <cp:revision>1930</cp:revision>
  <dcterms:created xsi:type="dcterms:W3CDTF">2015-06-20T19:52:43Z</dcterms:created>
  <dcterms:modified xsi:type="dcterms:W3CDTF">2025-10-17T23:57:24Z</dcterms:modified>
  <cp:category>PowerPoint template, medical</cp:category>
</cp:coreProperties>
</file>