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60" r:id="rId2"/>
    <p:sldMasterId id="2147483985" r:id="rId3"/>
    <p:sldMasterId id="2147484011" r:id="rId4"/>
  </p:sldMasterIdLst>
  <p:notesMasterIdLst>
    <p:notesMasterId r:id="rId19"/>
  </p:notesMasterIdLst>
  <p:sldIdLst>
    <p:sldId id="256" r:id="rId5"/>
    <p:sldId id="257" r:id="rId6"/>
    <p:sldId id="418" r:id="rId7"/>
    <p:sldId id="377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0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14"/>
    <a:srgbClr val="001B50"/>
    <a:srgbClr val="1C1C1C"/>
    <a:srgbClr val="008080"/>
    <a:srgbClr val="003300"/>
    <a:srgbClr val="420000"/>
    <a:srgbClr val="381906"/>
    <a:srgbClr val="660033"/>
    <a:srgbClr val="5C0000"/>
    <a:srgbClr val="021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110" autoAdjust="0"/>
  </p:normalViewPr>
  <p:slideViewPr>
    <p:cSldViewPr>
      <p:cViewPr varScale="1">
        <p:scale>
          <a:sx n="86" d="100"/>
          <a:sy n="86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6716-8CEF-455D-ACAC-1AC1C904EC9F}" type="datetimeFigureOut">
              <a:rPr lang="pt-BR" smtClean="0"/>
              <a:t>03/10/2025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C3AC-7C1F-4BD9-B9B3-27B0D313EF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8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C3AC-7C1F-4BD9-B9B3-27B0D313EF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8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7"/>
          <p:cNvSpPr txBox="1">
            <a:spLocks noGrp="1" noChangeArrowheads="1"/>
          </p:cNvSpPr>
          <p:nvPr/>
        </p:nvSpPr>
        <p:spPr bwMode="auto">
          <a:xfrm>
            <a:off x="3884613" y="8685081"/>
            <a:ext cx="2971800" cy="4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25" tIns="45962" rIns="91925" bIns="45962" anchor="b"/>
          <a:lstStyle>
            <a:lvl1pPr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algn="l" defTabSz="919163" eaLnBrk="0" hangingPunct="0">
              <a:spcBef>
                <a:spcPct val="0"/>
              </a:spcBef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C70DAE88-4073-4FBB-8E9C-9EA1CAA46354}" type="slidenum">
              <a:rPr lang="en-US" altLang="pt-BR" sz="1200" b="0" smtClean="0">
                <a:solidFill>
                  <a:prstClr val="black"/>
                </a:solidFill>
                <a:latin typeface="Times New Roman" pitchFamily="18" charset="0"/>
                <a:ea typeface="+mn-ea"/>
              </a:rPr>
              <a:pPr algn="r" eaLnBrk="1" hangingPunct="1"/>
              <a:t>4</a:t>
            </a:fld>
            <a:endParaRPr lang="en-US" altLang="pt-BR" sz="1200" b="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0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8812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35"/>
            <a:ext cx="5029200" cy="41138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354" tIns="43402" rIns="88354" bIns="43402"/>
          <a:lstStyle/>
          <a:p>
            <a:endParaRPr lang="en-US" altLang="pt-BR"/>
          </a:p>
        </p:txBody>
      </p:sp>
      <p:sp>
        <p:nvSpPr>
          <p:cNvPr id="30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61346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19E-3F27-4C85-910A-32B164D09656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347-6740-4FEA-B48C-635A90C5C45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42E7-FA55-4A0E-ADA7-53E59A4986D0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19E-3F27-4C85-910A-32B164D09656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DA8B-B4BA-4C06-A1A7-DE4B728CC4C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3CD5-9FD8-4704-A8AF-A945A70E4701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9E5B-EEEF-48AC-9C55-ADB0609410B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21C3-D2DD-4963-AA9A-C3D02E51F77D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6A3B-7C8C-41AE-99D5-FAF29586958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0DB-F3E3-4081-BB4D-FF620408BDD8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A17-79BA-4E07-89BD-D92EDBA5DAF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DA8B-B4BA-4C06-A1A7-DE4B728CC4C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F542-6C78-4BB0-8232-7484B4415B22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347-6740-4FEA-B48C-635A90C5C45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42E7-FA55-4A0E-ADA7-53E59A4986D0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D8A0-3C24-4BD7-AEDC-D9CF25FF304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3EB3-E353-4214-B8C3-DA21885C13B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F158-AF8A-439E-B7E9-63FC9A70EC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4D5D-151E-458C-A145-140DC0007E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5E2A-C230-43E3-9F57-0DDC7B6081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8DBB-B13F-4CE3-ADC7-DDC5D824210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0BE9-725F-4E40-9ABC-E64D62715B0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3CD5-9FD8-4704-A8AF-A945A70E4701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AFE2-B280-4F92-A6B7-9FE60BC311A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04D8-5CA1-482C-92EC-CA076B41943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E7DF-EE95-4B00-9702-8B3FCC540A5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567C-63A4-468A-9F54-DC903533F19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7032-193B-4982-940D-2F766077DF8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1637-54CB-42FD-8073-C7EA611E23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32AB-495A-45D2-8368-6803EDC8247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73E3-0A04-4A3F-B78F-0224E26112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2352-F1EC-4565-B0E4-FE633AE3F59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8F06-0006-42CE-A5A2-05E81DFCAF7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9E5B-EEEF-48AC-9C55-ADB0609410B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669B-C6FA-44AB-A8B4-4A9D437BE6A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3EF1-B69C-4F35-A394-42F82A6A6A1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F733-5A04-49BD-A7A9-7022FF22DA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FF31-92A3-4A34-A997-3C4CFD1438E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AEF8-286B-48F2-B719-C5F3486E9DE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B6AC-BFD3-440E-9A73-F7D8F4537B5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27B2-D7C9-4BDB-A02A-FFC5197D58E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21C3-D2DD-4963-AA9A-C3D02E51F77D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6A3B-7C8C-41AE-99D5-FAF29586958F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90DB-F3E3-4081-BB4D-FF620408BDD8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A17-79BA-4E07-89BD-D92EDBA5DAFA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F542-6C78-4BB0-8232-7484B4415B22}" type="slidenum">
              <a:rPr lang="es-ES" altLang="pt-B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ES" altLang="pt-B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7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3B84-6B53-4D92-ABC1-1A015E436E30}" type="datetimeFigureOut">
              <a:rPr lang="zh-CN" altLang="pt-BR" smtClean="0"/>
              <a:pPr/>
              <a:t>2025/10/3</a:t>
            </a:fld>
            <a:endParaRPr lang="zh-CN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C7D8-9C80-4505-A1BB-40215834D48E}" type="slidenum">
              <a:rPr lang="zh-CN" altLang="en-US" smtClean="0"/>
              <a:pPr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E93B84-6B53-4D92-ABC1-1A015E436E30}" type="datetimeFigureOut">
              <a:rPr lang="zh-CN" altLang="pt-BR" smtClean="0"/>
              <a:pPr/>
              <a:t>2025/10/3</a:t>
            </a:fld>
            <a:endParaRPr lang="zh-CN" alt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C2C7D8-9C80-4505-A1BB-40215834D48E}" type="slidenum">
              <a:rPr lang="zh-CN" altLang="en-US" smtClean="0"/>
              <a:pPr/>
              <a:t>‹nº›</a:t>
            </a:fld>
            <a:endParaRPr lang="zh-CN" altLang="en-US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DF4BCE-223F-4C1C-B586-66B53512A81E}" type="slidenum">
              <a:rPr lang="pt-BR">
                <a:solidFill>
                  <a:srgbClr val="000000"/>
                </a:solidFill>
                <a:ea typeface="+mn-ea"/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48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3BA978-14D7-4E40-8C73-1BF82580776B}" type="slidenum">
              <a:rPr lang="pt-BR">
                <a:solidFill>
                  <a:srgbClr val="000000"/>
                </a:solidFill>
                <a:ea typeface="+mn-ea"/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487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BE6CD6-A558-4FF7-5C1F-343D9631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542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292080" y="5943442"/>
            <a:ext cx="3579394" cy="605681"/>
          </a:xfrm>
          <a:prstGeom prst="rect">
            <a:avLst/>
          </a:prstGeom>
          <a:noFill/>
          <a:effectLst>
            <a:glow rad="63500">
              <a:schemeClr val="bg2"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 eaLnBrk="1" hangingPunct="1"/>
            <a:r>
              <a:rPr kumimoji="0" lang="en-US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lackoak Std" pitchFamily="82" charset="0"/>
                <a:cs typeface="Agent Orange" panose="00000400000000000000" pitchFamily="2" charset="0"/>
              </a:rPr>
              <a:t>4.Trimestre 2025</a:t>
            </a:r>
            <a:endParaRPr kumimoji="0" lang="pt-BR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lackoak Std" pitchFamily="82" charset="0"/>
              <a:cs typeface="Agent Orange" panose="00000400000000000000" pitchFamily="2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25481" y="5480338"/>
            <a:ext cx="2880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2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Lição 1</a:t>
            </a:r>
            <a:r>
              <a:rPr lang="pt-BR" sz="2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-</a:t>
            </a:r>
            <a:r>
              <a:rPr lang="pt-BR" sz="2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 </a:t>
            </a:r>
            <a:r>
              <a:rPr lang="pt-BR" sz="20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05</a:t>
            </a:r>
            <a:r>
              <a:rPr lang="pt-BR" sz="20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trims" panose="02000500000000090000" pitchFamily="2" charset="0"/>
                <a:cs typeface="Agent Orange" pitchFamily="2" charset="0"/>
              </a:rPr>
              <a:t>/10/2025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32582" y="6118603"/>
            <a:ext cx="2807370" cy="577077"/>
          </a:xfrm>
          <a:prstGeom prst="rect">
            <a:avLst/>
          </a:prstGeom>
          <a:solidFill>
            <a:srgbClr val="FFFFFF">
              <a:shade val="85000"/>
              <a:alpha val="72000"/>
            </a:srgbClr>
          </a:solidFill>
          <a:ln>
            <a:noFill/>
          </a:ln>
        </p:spPr>
        <p:txBody>
          <a:bodyPr wrap="squar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r>
              <a:rPr kumimoji="0" lang="en-US" sz="1050" b="1" dirty="0">
                <a:latin typeface="Verdana" pitchFamily="34" charset="0"/>
              </a:rPr>
              <a:t>Pr. Sérgio A. Lenz </a:t>
            </a:r>
          </a:p>
          <a:p>
            <a:r>
              <a:rPr kumimoji="0" lang="en-US" sz="1050" b="1" dirty="0">
                <a:latin typeface="Verdana" pitchFamily="34" charset="0"/>
              </a:rPr>
              <a:t>Fone: (48) 99999-1980</a:t>
            </a:r>
          </a:p>
          <a:p>
            <a:r>
              <a:rPr kumimoji="0" lang="en-US" sz="1050" b="1" dirty="0">
                <a:latin typeface="Verdana" pitchFamily="34" charset="0"/>
              </a:rPr>
              <a:t>E-mail: sergio.joinville@gmail.com  </a:t>
            </a:r>
          </a:p>
        </p:txBody>
      </p:sp>
      <p:pic>
        <p:nvPicPr>
          <p:cNvPr id="1026" name="Picture 2" descr="C:\Sergio Lenz\Fotos\EU\eu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4574"/>
            <a:ext cx="1298140" cy="15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m para FAMIL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AutoShape 9" descr="Resultado de imagem para FAMILI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-108520" y="271720"/>
            <a:ext cx="90673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Sans Typewriter" panose="020B0509030504030204" pitchFamily="49" charset="0"/>
                <a:cs typeface="Arial" charset="0"/>
              </a:rPr>
              <a:t>O QUE 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40A7E-38C0-ED95-9D34-312DA406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792A749-974E-52B4-AF69-057A6E006DC5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 – SANTIFICAÇÃO COMO ESTILO DE VIDA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98F7E704-9A40-EE51-7C58-3B1C4C3DB7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1A29A614-6571-303F-F2C4-C1655EFCBC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2900A85-9EBB-B963-5215-857F31C043F2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2.3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O Céu Representado na Terra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11AA33-E5EA-99BB-701A-4030C964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47571"/>
            <a:ext cx="9144000" cy="53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90534-9A1A-A1A6-1BAE-AB86AC0B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31BD2AD-302C-FAF1-1019-CF51862241E0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III – SANTIFICAÇÃO INSTANTÂNEA E PROGRESSIVA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35037CA3-733F-C741-1656-6B50A7A789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65D9BCD6-DC3A-3F4B-D46C-73815C9D0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234068-58A4-0D14-907D-F4F6202BB57B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3.1 – 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Santificação Instantânea.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9622FD-9715-97E3-6506-AA93B4D8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2" t="20519" b="64431"/>
          <a:stretch>
            <a:fillRect/>
          </a:stretch>
        </p:blipFill>
        <p:spPr>
          <a:xfrm>
            <a:off x="0" y="4914510"/>
            <a:ext cx="9106721" cy="7918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00E5EF-44CB-8D5A-7804-95E53F32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557" t="28935" b="21914"/>
          <a:stretch>
            <a:fillRect/>
          </a:stretch>
        </p:blipFill>
        <p:spPr>
          <a:xfrm>
            <a:off x="2411760" y="1633455"/>
            <a:ext cx="5055636" cy="337972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AE72E9F-DAEA-FF35-9485-9B0EB684D5E8}"/>
              </a:ext>
            </a:extLst>
          </p:cNvPr>
          <p:cNvSpPr/>
          <p:nvPr/>
        </p:nvSpPr>
        <p:spPr>
          <a:xfrm>
            <a:off x="7467396" y="5373216"/>
            <a:ext cx="777012" cy="333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6253A-CAED-ED88-5300-EDA55A3F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8913B7F-7EFF-2C7F-E3EF-F7ADF9C41E24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III – SANTIFICAÇÃO INSTANTÂNEA E PROGRESSIVA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2A0DDC07-F7F8-C370-D370-D572B0D4E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837A796F-6601-0415-86C7-812F70B028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598D887-3442-8765-3C55-0D3A924D5366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3.2 – 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Santificação Progressiva.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226A69-1B27-9678-4E29-4AF59B5A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8"/>
          <a:stretch>
            <a:fillRect/>
          </a:stretch>
        </p:blipFill>
        <p:spPr>
          <a:xfrm>
            <a:off x="0" y="1547570"/>
            <a:ext cx="9143999" cy="53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08694-FD79-B326-A321-10F63D621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E6ABE63-FE06-CE36-7FF5-8011DD54158D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III – SANTIFICAÇÃO INSTANTÂNEA E PROGRESSIVA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054AD4B5-EB3E-069F-F628-57AF2A04C9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FE97624D-3EE0-58B3-46EC-C6232D78A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3F59A4-0826-9D66-6A7E-838353B1CD90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3.3 – Comparando a 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Santificação Instantânea e Progressiva.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563929-9212-7AF1-AB24-7EE0F71E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01" b="8001"/>
          <a:stretch>
            <a:fillRect/>
          </a:stretch>
        </p:blipFill>
        <p:spPr>
          <a:xfrm>
            <a:off x="0" y="1844824"/>
            <a:ext cx="9144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aisagem PNG Free File Download | PNG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32973" y="24165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 DARLING" panose="02000000000000000000" pitchFamily="2" charset="0"/>
                <a:cs typeface="Arial" charset="0"/>
              </a:rPr>
              <a:t>C o n c l u s Ã o</a:t>
            </a:r>
            <a:endParaRPr lang="pt-BR" sz="66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 DARLING" panose="02000000000000000000" pitchFamily="2" charset="0"/>
              <a:cs typeface="Arial" charset="0"/>
            </a:endParaRPr>
          </a:p>
        </p:txBody>
      </p:sp>
      <p:sp>
        <p:nvSpPr>
          <p:cNvPr id="2" name="AutoShape 4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8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Cruz no Morro com Sol a Esquerda - Background #17 on Make a 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A44D585-9191-C7BA-3A39-7D026E2E6D11}"/>
              </a:ext>
            </a:extLst>
          </p:cNvPr>
          <p:cNvSpPr/>
          <p:nvPr/>
        </p:nvSpPr>
        <p:spPr>
          <a:xfrm>
            <a:off x="4427984" y="980728"/>
            <a:ext cx="4392488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Compromisso diário com a santidade é o selo de autenticidade da verdadeira vi</a:t>
            </a:r>
            <a:r>
              <a:rPr lang="pt-BR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 cristã</a:t>
            </a:r>
            <a:r>
              <a:rPr lang="pt-B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pt-BR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7"/>
          <p:cNvSpPr txBox="1">
            <a:spLocks/>
          </p:cNvSpPr>
          <p:nvPr/>
        </p:nvSpPr>
        <p:spPr>
          <a:xfrm>
            <a:off x="2957577" y="3751312"/>
            <a:ext cx="6228184" cy="685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31B6FD"/>
              </a:buClr>
              <a:buFont typeface="Symbol" pitchFamily="18" charset="2"/>
              <a:buNone/>
            </a:pPr>
            <a:r>
              <a:rPr lang="en-US" sz="4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ryBirds" pitchFamily="2" charset="0"/>
              </a:rPr>
              <a:t>O B J E T I V O</a:t>
            </a:r>
            <a:endParaRPr lang="pt-BR" sz="4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ngryBirds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63663" y="0"/>
            <a:ext cx="6283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ryBirds" pitchFamily="2" charset="0"/>
                <a:ea typeface="+mn-ea"/>
                <a:cs typeface="Arial" charset="0"/>
              </a:rPr>
              <a:t>Texto Chave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" y="2780927"/>
            <a:ext cx="3120334" cy="195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57577" y="867067"/>
            <a:ext cx="60931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“Que cada um de vós saiba possuir o próprio corpo em santificação e honra.” (</a:t>
            </a:r>
            <a:r>
              <a:rPr lang="pt-BR" sz="44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Rm</a:t>
            </a:r>
            <a:r>
              <a:rPr lang="pt-BR" sz="4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1:20)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58715" y="4705272"/>
            <a:ext cx="609311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Entender que a santificação é tanto o </a:t>
            </a:r>
            <a:r>
              <a:rPr lang="pt-BR" sz="2800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</a:t>
            </a:r>
            <a:r>
              <a:rPr lang="pt-BR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quanto o </a:t>
            </a:r>
            <a:r>
              <a:rPr lang="pt-BR" sz="2800" u="sng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propósito</a:t>
            </a:r>
            <a:r>
              <a:rPr lang="pt-BR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 vida cristã, além de ser um dos temas centrais da Bíblia</a:t>
            </a:r>
            <a:r>
              <a:rPr lang="pt-BR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3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46335" y="0"/>
            <a:ext cx="6283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  <a:cs typeface="Arial" charset="0"/>
              </a:rPr>
              <a:t>LEITURA  BÍBLICA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980728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Finalmente, irmãos, vos rogamos e exortamos no Senhor Jesus, que  assim como recebestes de nós, de que maneira convém andar e agradar a Deus, assim andai, para que possais progredir cada vez mais.</a:t>
            </a:r>
          </a:p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Porque vós bem sabeis que mandamentos vos temos dado pelo         Senhor Jesus.</a:t>
            </a:r>
          </a:p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Porque esta é a vontade de Deus, a vossa santificação; que vos          abstenhais da fornicação.</a:t>
            </a:r>
          </a:p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Que cada um de vós saiba possuir o seu vaso em santificação e honra</a:t>
            </a:r>
          </a:p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Não na paixão da concupiscência, como os gentios, que não                conhecem a Deus.</a:t>
            </a:r>
          </a:p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Ninguém oprima ou engane a seu irmão em negócio algum, porque o Senhor é vingador de todas estas coisas, como também antes                </a:t>
            </a:r>
            <a:r>
              <a:rPr lang="pt-BR" sz="2000" b="0" i="0" dirty="0" err="1">
                <a:effectLst/>
                <a:latin typeface="Arial" panose="020B0604020202020204" pitchFamily="34" charset="0"/>
              </a:rPr>
              <a:t>vo-lo</a:t>
            </a:r>
            <a:r>
              <a:rPr lang="pt-BR" sz="2000" b="0" i="0" dirty="0">
                <a:effectLst/>
                <a:latin typeface="Arial" panose="020B0604020202020204" pitchFamily="34" charset="0"/>
              </a:rPr>
              <a:t> dissemos e testificamos.</a:t>
            </a:r>
          </a:p>
          <a:p>
            <a:pPr algn="l">
              <a:buFont typeface="+mj-lt"/>
              <a:buAutoNum type="arabicPeriod"/>
            </a:pPr>
            <a:r>
              <a:rPr lang="pt-BR" sz="2000" b="0" i="0" dirty="0">
                <a:effectLst/>
                <a:latin typeface="Arial" panose="020B0604020202020204" pitchFamily="34" charset="0"/>
              </a:rPr>
              <a:t>Porque não nos chamou Deus para a imundícia, mas para a                 santificação.</a:t>
            </a:r>
          </a:p>
          <a:p>
            <a:pPr algn="l"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</a:rPr>
              <a:t>Portanto, quem despreza isto não despreza ao homem, mas sim a      Deus, que nos deu também o seu Espírito Santo.</a:t>
            </a:r>
            <a:endParaRPr lang="pt-BR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1986E5-9C0D-DD1A-BBA6-1B3E81103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80" b="76341"/>
          <a:stretch>
            <a:fillRect/>
          </a:stretch>
        </p:blipFill>
        <p:spPr>
          <a:xfrm>
            <a:off x="-2" y="0"/>
            <a:ext cx="9144001" cy="10527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4064168" y="-4141113"/>
            <a:ext cx="1015663" cy="9144001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Mrs. Monster Expanded" pitchFamily="2" charset="0"/>
                <a:cs typeface="Arial" charset="0"/>
              </a:rPr>
              <a:t>I N T R O D U Ç Ã O</a:t>
            </a:r>
            <a:endParaRPr lang="pt-BR" sz="54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Mrs. Monster Expanded" pitchFamily="2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0D4348-F65B-5C28-5D14-4CC5A55D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80" b="6320"/>
          <a:stretch>
            <a:fillRect/>
          </a:stretch>
        </p:blipFill>
        <p:spPr>
          <a:xfrm>
            <a:off x="0" y="1015665"/>
            <a:ext cx="9144001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 – A NATUREZA E O PROPÓSITO DA SANTIFICAÇÃO</a:t>
            </a:r>
          </a:p>
        </p:txBody>
      </p:sp>
      <p:sp>
        <p:nvSpPr>
          <p:cNvPr id="3" name="AutoShape 6" descr="blob:https://web.whatsapp.com/b4782eca-44e3-4a6c-8259-abe30f6420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Santificação como Separação para Deus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7003148-A55C-A067-FBBA-A1950F24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575"/>
          <a:stretch>
            <a:fillRect/>
          </a:stretch>
        </p:blipFill>
        <p:spPr>
          <a:xfrm>
            <a:off x="2362169" y="3140969"/>
            <a:ext cx="6759308" cy="37170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BF9F60C-28A8-E732-F90F-0A30F7785B3F}"/>
              </a:ext>
            </a:extLst>
          </p:cNvPr>
          <p:cNvSpPr/>
          <p:nvPr/>
        </p:nvSpPr>
        <p:spPr>
          <a:xfrm>
            <a:off x="2915816" y="2350029"/>
            <a:ext cx="6007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Assim entendemos que a santificação é: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882F16-A8DB-D626-C31F-915C979E51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51" t="4560" r="19551" b="8000"/>
          <a:stretch>
            <a:fillRect/>
          </a:stretch>
        </p:blipFill>
        <p:spPr>
          <a:xfrm>
            <a:off x="22523" y="2661520"/>
            <a:ext cx="2677269" cy="41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CCA6C-2635-FE4E-9B51-CE64EF7D0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F1C257A-37DC-9816-0FF0-51CF353D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01859"/>
            <a:ext cx="7380312" cy="55311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C53EB3F-6BAF-0EFF-DEFA-954591EF6F4B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 – A NATUREZA E O PROPÓSITO DA SANTIFICAÇÃO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F799A992-ED51-C9B1-71B4-47C48EFAE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3DCF17A2-57CE-887C-CFD7-C664315A0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45A807A-6C5B-60DD-503A-989B5F7E7456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1.2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Santificação como um Processo Contínuo e Dinâmico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F265F0-CC5F-08D4-508B-8B2BDBA45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00" t="3800" r="6951" b="2751"/>
          <a:stretch>
            <a:fillRect/>
          </a:stretch>
        </p:blipFill>
        <p:spPr>
          <a:xfrm>
            <a:off x="6708168" y="4221088"/>
            <a:ext cx="2435832" cy="2611916"/>
          </a:xfrm>
          <a:prstGeom prst="rect">
            <a:avLst/>
          </a:prstGeom>
        </p:spPr>
      </p:pic>
      <p:sp>
        <p:nvSpPr>
          <p:cNvPr id="10" name="AutoShape 2" descr="Caminho PNG Imagens com fundo transparente | Download grátis em Lovepik.com">
            <a:extLst>
              <a:ext uri="{FF2B5EF4-FFF2-40B4-BE49-F238E27FC236}">
                <a16:creationId xmlns:a16="http://schemas.microsoft.com/office/drawing/2014/main" id="{32D2FA9F-F3DD-A662-5504-750667A54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4" descr="Caminho PNG Imagens com fundo transparente | Download grátis em Lovepik.com">
            <a:extLst>
              <a:ext uri="{FF2B5EF4-FFF2-40B4-BE49-F238E27FC236}">
                <a16:creationId xmlns:a16="http://schemas.microsoft.com/office/drawing/2014/main" id="{BCF882F7-E6F0-312F-4664-1AC434503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1C4FB09-4494-B353-48B5-A7C0B326D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" y="1946548"/>
            <a:ext cx="2116014" cy="4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220EB-F701-0DD4-8778-D92C3C95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3A809DF-AF03-0F93-0011-23666FE7FB69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 – A NATUREZA E O PROPÓSITO DA SANTIFICAÇÃO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0BC59127-C407-03FC-3622-122740D9D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DDD60E59-7D2D-9C37-BEA2-DB5A119A56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CD2CAA3-B52A-374F-5AAF-D33980EA3006}"/>
              </a:ext>
            </a:extLst>
          </p:cNvPr>
          <p:cNvSpPr/>
          <p:nvPr/>
        </p:nvSpPr>
        <p:spPr>
          <a:xfrm>
            <a:off x="3381" y="962796"/>
            <a:ext cx="9142738" cy="569387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1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1.3</a:t>
            </a:r>
            <a:r>
              <a:rPr lang="pt-BR" sz="31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Justificação e Santificação. Aspectos distintos e complementares.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C981ECC-BAF5-E033-6681-474E2532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1" y="1916832"/>
            <a:ext cx="8925318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32471-6B51-7D7F-FC17-76692EE80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2732D92-DF29-83E2-996E-2D9C0928ED2D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 – SANTIFICAÇÃO COMO ESTILO DE VIDA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8E71E343-CE84-C8CE-B0E2-3ADAF1A3E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196B9836-1750-13D3-6F38-71001BFCE1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DBD13B-4FA2-39BD-4015-8FE5B3A50140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2.1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A Santidade no Dia a Dia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4367C7-8C61-C2DD-1E7B-E49C0BA2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66"/>
          <a:stretch>
            <a:fillRect/>
          </a:stretch>
        </p:blipFill>
        <p:spPr>
          <a:xfrm>
            <a:off x="0" y="1547570"/>
            <a:ext cx="9144000" cy="53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4E6D-C939-6612-98AF-DD02D778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41DF187-C66F-1265-2008-689C7F940DB0}"/>
              </a:ext>
            </a:extLst>
          </p:cNvPr>
          <p:cNvSpPr/>
          <p:nvPr/>
        </p:nvSpPr>
        <p:spPr>
          <a:xfrm>
            <a:off x="155575" y="0"/>
            <a:ext cx="8988425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laybill" pitchFamily="82" charset="0"/>
                <a:ea typeface="+mn-ea"/>
                <a:cs typeface="Arial" charset="0"/>
              </a:rPr>
              <a:t>II – SANTIFICAÇÃO COMO ESTILO DE VIDA</a:t>
            </a:r>
          </a:p>
        </p:txBody>
      </p:sp>
      <p:sp>
        <p:nvSpPr>
          <p:cNvPr id="3" name="AutoShape 6" descr="blob:https://web.whatsapp.com/b4782eca-44e3-4a6c-8259-abe30f64201d">
            <a:extLst>
              <a:ext uri="{FF2B5EF4-FFF2-40B4-BE49-F238E27FC236}">
                <a16:creationId xmlns:a16="http://schemas.microsoft.com/office/drawing/2014/main" id="{2DA5FE9F-4590-FB91-6B73-5B08152DA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9" descr="blob:https://web.whatsapp.com/b4782eca-44e3-4a6c-8259-abe30f64201d">
            <a:extLst>
              <a:ext uri="{FF2B5EF4-FFF2-40B4-BE49-F238E27FC236}">
                <a16:creationId xmlns:a16="http://schemas.microsoft.com/office/drawing/2014/main" id="{493B43A1-5027-0E64-06D6-9D7B0CB98F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2BBE512-70DD-7ABC-1B96-0C3C567D7851}"/>
              </a:ext>
            </a:extLst>
          </p:cNvPr>
          <p:cNvSpPr/>
          <p:nvPr/>
        </p:nvSpPr>
        <p:spPr>
          <a:xfrm>
            <a:off x="3381" y="962796"/>
            <a:ext cx="9142738" cy="58477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2.2</a:t>
            </a:r>
            <a:r>
              <a:rPr lang="pt-BR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– A Adaptação a um Estilo de Vida Santa</a:t>
            </a:r>
            <a:r>
              <a:rPr lang="pt-B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322023-A732-1F6E-8275-50A3722C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" y="1988840"/>
            <a:ext cx="9138696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Presentation8</Template>
  <TotalTime>76591</TotalTime>
  <Words>441</Words>
  <Application>Microsoft Office PowerPoint</Application>
  <PresentationFormat>Apresentação na tela (4:3)</PresentationFormat>
  <Paragraphs>43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34" baseType="lpstr">
      <vt:lpstr>AngryBirds</vt:lpstr>
      <vt:lpstr>AR DARLING</vt:lpstr>
      <vt:lpstr>Arial</vt:lpstr>
      <vt:lpstr>Blackoak Std</vt:lpstr>
      <vt:lpstr>Browallia New</vt:lpstr>
      <vt:lpstr>Calibri</vt:lpstr>
      <vt:lpstr>Cutrims</vt:lpstr>
      <vt:lpstr>Gill Sans MT</vt:lpstr>
      <vt:lpstr>Impact</vt:lpstr>
      <vt:lpstr>Lucida Sans Typewriter</vt:lpstr>
      <vt:lpstr>Mrs. Monster Expanded</vt:lpstr>
      <vt:lpstr>Playbill</vt:lpstr>
      <vt:lpstr>Symbol</vt:lpstr>
      <vt:lpstr>Times New Roman</vt:lpstr>
      <vt:lpstr>Verdana</vt:lpstr>
      <vt:lpstr>Wingdings 2</vt:lpstr>
      <vt:lpstr>Tema do Office</vt:lpstr>
      <vt:lpstr>Solstício</vt:lpstr>
      <vt:lpstr>1_Estrutura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medical</dc:subject>
  <dc:creator>Sergio</dc:creator>
  <cp:keywords>Medical, Medical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Sergio Lenz</cp:lastModifiedBy>
  <cp:revision>1902</cp:revision>
  <dcterms:created xsi:type="dcterms:W3CDTF">2015-06-20T19:52:43Z</dcterms:created>
  <dcterms:modified xsi:type="dcterms:W3CDTF">2025-10-03T16:50:32Z</dcterms:modified>
  <cp:category>PowerPoint template, medical</cp:category>
</cp:coreProperties>
</file>