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960" r:id="rId2"/>
    <p:sldMasterId id="2147483985" r:id="rId3"/>
    <p:sldMasterId id="2147484024" r:id="rId4"/>
  </p:sldMasterIdLst>
  <p:notesMasterIdLst>
    <p:notesMasterId r:id="rId20"/>
  </p:notesMasterIdLst>
  <p:sldIdLst>
    <p:sldId id="256" r:id="rId5"/>
    <p:sldId id="257" r:id="rId6"/>
    <p:sldId id="418" r:id="rId7"/>
    <p:sldId id="358" r:id="rId8"/>
    <p:sldId id="432" r:id="rId9"/>
    <p:sldId id="433" r:id="rId10"/>
    <p:sldId id="434" r:id="rId11"/>
    <p:sldId id="435" r:id="rId12"/>
    <p:sldId id="436" r:id="rId13"/>
    <p:sldId id="437" r:id="rId14"/>
    <p:sldId id="438" r:id="rId15"/>
    <p:sldId id="439" r:id="rId16"/>
    <p:sldId id="440" r:id="rId17"/>
    <p:sldId id="441" r:id="rId18"/>
    <p:sldId id="408" r:id="rId19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A14"/>
    <a:srgbClr val="001B50"/>
    <a:srgbClr val="1C1C1C"/>
    <a:srgbClr val="008080"/>
    <a:srgbClr val="003300"/>
    <a:srgbClr val="420000"/>
    <a:srgbClr val="381906"/>
    <a:srgbClr val="660033"/>
    <a:srgbClr val="5C0000"/>
    <a:srgbClr val="0214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9110" autoAdjust="0"/>
  </p:normalViewPr>
  <p:slideViewPr>
    <p:cSldViewPr>
      <p:cViewPr>
        <p:scale>
          <a:sx n="80" d="100"/>
          <a:sy n="80" d="100"/>
        </p:scale>
        <p:origin x="1550" y="19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E6716-8CEF-455D-ACAC-1AC1C904EC9F}" type="datetimeFigureOut">
              <a:rPr lang="pt-BR" smtClean="0"/>
              <a:t>11/10/2025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EC3AC-7C1F-4BD9-B9B3-27B0D313EF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681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EC3AC-7C1F-4BD9-B9B3-27B0D313EF8A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7819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4035"/>
            <a:ext cx="5029200" cy="411382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354" tIns="43402" rIns="88354" bIns="43402"/>
          <a:lstStyle/>
          <a:p>
            <a:endParaRPr lang="en-US" altLang="pt-BR"/>
          </a:p>
        </p:txBody>
      </p:sp>
      <p:sp>
        <p:nvSpPr>
          <p:cNvPr id="30822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 w="12700" cap="flat">
            <a:solidFill>
              <a:schemeClr val="tx1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  <p:extLst>
      <p:ext uri="{BB962C8B-B14F-4D97-AF65-F5344CB8AC3E}">
        <p14:creationId xmlns:p14="http://schemas.microsoft.com/office/powerpoint/2010/main" val="613466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419E-3F27-4C85-910A-32B164D09656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8347-6740-4FEA-B48C-635A90C5C45F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2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42E7-FA55-4A0E-ADA7-53E59A4986D0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22" name="Subtítu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Espaço Reservado para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419E-3F27-4C85-910A-32B164D09656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0DA8B-B4BA-4C06-A1A7-DE4B728CC4CF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3CD5-9FD8-4704-A8AF-A945A70E4701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tângu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9E5B-EEEF-48AC-9C55-ADB0609410BA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21C3-D2DD-4963-AA9A-C3D02E51F77D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B6A3B-7C8C-41AE-99D5-FAF29586958F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B90DB-F3E3-4081-BB4D-FF620408BDD8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tângu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2A17-79BA-4E07-89BD-D92EDBA5DAFA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0DA8B-B4BA-4C06-A1A7-DE4B728CC4CF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4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F542-6C78-4BB0-8232-7484B4415B22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t-BR"/>
              <a:t>Clique no ícone para adicionar uma imagem</a:t>
            </a:r>
            <a:endParaRPr kumimoji="0" lang="en-US" dirty="0"/>
          </a:p>
        </p:txBody>
      </p:sp>
      <p:sp>
        <p:nvSpPr>
          <p:cNvPr id="9" name="Fluxograma: Processo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uxograma: Processo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8347-6740-4FEA-B48C-635A90C5C45F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42E7-FA55-4A0E-ADA7-53E59A4986D0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9D8A0-3C24-4BD7-AEDC-D9CF25FF304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50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03EB3-E353-4214-B8C3-DA21885C13B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6F158-AF8A-439E-B7E9-63FC9A70EC8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1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B4D5D-151E-458C-A145-140DC0007ED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55E2A-C230-43E3-9F57-0DDC7B6081C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41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88DBB-B13F-4CE3-ADC7-DDC5D824210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4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E0BE9-725F-4E40-9ABC-E64D62715B0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3CD5-9FD8-4704-A8AF-A945A70E4701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0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DAFE2-B280-4F92-A6B7-9FE60BC311A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0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D04D8-5CA1-482C-92EC-CA076B41943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9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8E7DF-EE95-4B00-9702-8B3FCC540A5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1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9567C-63A4-468A-9F54-DC903533F19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3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57032-193B-4982-940D-2F766077DF8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1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9A42BE-CFF3-CBE0-3315-39A23F45B5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8BD60D-A763-1A55-CDDA-BECD28AB89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FAF9EC-3260-E045-154E-44A6A28574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DAA83-1E34-4C44-9B8C-6441165499B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56091977"/>
      </p:ext>
    </p:extLst>
  </p:cSld>
  <p:clrMapOvr>
    <a:masterClrMapping/>
  </p:clrMapOvr>
  <p:transition spd="slow">
    <p:wheel spokes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78B7AA-F987-4406-020C-D602E6267B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0F35D8-6B44-9EE2-BC54-2DB96AFAB8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DBEE5A-2C7A-9D9E-8CAB-F0535C530A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01B64B-FC8F-4902-A1AA-5BFF8C2A4BA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20347602"/>
      </p:ext>
    </p:extLst>
  </p:cSld>
  <p:clrMapOvr>
    <a:masterClrMapping/>
  </p:clrMapOvr>
  <p:transition spd="slow">
    <p:wheel spokes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64A006-E649-B8F3-E2CF-726161606E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A41F89-2933-18A5-8EA0-5EF352D61C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70D1CC-4310-6649-FCDD-B583214A04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A38857-B7F0-4432-B7FE-B1CEF3428F3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6752759"/>
      </p:ext>
    </p:extLst>
  </p:cSld>
  <p:clrMapOvr>
    <a:masterClrMapping/>
  </p:clrMapOvr>
  <p:transition spd="slow">
    <p:wheel spokes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CBB697-DD6E-2904-63D1-4AA2975DB1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4E66BC-ADB7-9619-7131-0B4CF8E541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7B3CE1-0AD9-8064-B0E0-874513CBEC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968D9F-6D32-4E95-880E-8447B541339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9547953"/>
      </p:ext>
    </p:extLst>
  </p:cSld>
  <p:clrMapOvr>
    <a:masterClrMapping/>
  </p:clrMapOvr>
  <p:transition spd="slow">
    <p:wheel spokes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FB9081A-293A-7955-5E29-9E6F968984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0EF58A9-198C-4931-3F64-B956580E8F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7CAC931-72C3-9727-23D5-3A8EA15E61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FB7442-8750-4277-B079-A1BB8434AFE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75074452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9E5B-EEEF-48AC-9C55-ADB0609410BA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3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7991DC3-6EC1-24B7-C0CB-CF38D5DED4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C9C169E-A92D-C90C-368E-ADD61A1041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A8374B8-F7C2-078D-4E17-9D6ED5EF56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B64D50-4275-4E73-BA76-E4626EDB4CA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95269638"/>
      </p:ext>
    </p:extLst>
  </p:cSld>
  <p:clrMapOvr>
    <a:masterClrMapping/>
  </p:clrMapOvr>
  <p:transition spd="slow">
    <p:wheel spokes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60BC992-3A57-4693-AA0F-EBC2AF65FE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F6AF686-92EF-D312-43B7-22DF12DDE3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0DAC509-6D89-2D9F-C83D-D42170B0D5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3FFBD7-09E4-4E4A-BFA2-9BC850FB3EE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10368191"/>
      </p:ext>
    </p:extLst>
  </p:cSld>
  <p:clrMapOvr>
    <a:masterClrMapping/>
  </p:clrMapOvr>
  <p:transition spd="slow">
    <p:wheel spokes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091BE1-2945-7A30-F45A-7A13464727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584D00-B711-1D35-5F95-E55CDE48F2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29A36F-0145-4627-0C8F-AE6BE3F20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E480D-E486-4B76-A452-47088445622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07359941"/>
      </p:ext>
    </p:extLst>
  </p:cSld>
  <p:clrMapOvr>
    <a:masterClrMapping/>
  </p:clrMapOvr>
  <p:transition spd="slow">
    <p:wheel spokes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2BC6AB-36B1-6379-33F6-7E83612787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B5A8DB-755D-962D-C613-DE90D4117F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DE3FFB-2502-A55A-23C5-8EFB4B96C5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C4A7AD-41A5-49B1-B468-4ACCBC62DA0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11667534"/>
      </p:ext>
    </p:extLst>
  </p:cSld>
  <p:clrMapOvr>
    <a:masterClrMapping/>
  </p:clrMapOvr>
  <p:transition spd="slow">
    <p:wheel spokes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F4A5D6-9B63-1A03-E5E5-22334E7EDA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9809F3-14B7-34C2-82E6-F77E3C9E09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2D2F95-A4EB-FB98-3A7D-8F56B9045D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B7A7C-8001-4445-8F66-9746839FB2A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47075121"/>
      </p:ext>
    </p:extLst>
  </p:cSld>
  <p:clrMapOvr>
    <a:masterClrMapping/>
  </p:clrMapOvr>
  <p:transition spd="slow">
    <p:wheel spokes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FE5CE1-EDAE-67A2-6FD8-AF2A4DDF63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743BDA-B2C2-138F-C840-CCB62F713D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780333-5036-0CAB-C5E2-7F87D28089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C6AE10-33D1-4381-A882-84C4777AD06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55322659"/>
      </p:ext>
    </p:extLst>
  </p:cSld>
  <p:clrMapOvr>
    <a:masterClrMapping/>
  </p:clrMapOvr>
  <p:transition spd="slow">
    <p:wheel spokes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2C4D1F7-F818-E2D2-ADE6-CE2E88239B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2ECAA92-AB0B-EB1A-E7F0-F64988E0F1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5865ABC-5EC4-4B27-273A-524F8A2AD9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FA1A78-D096-48C2-9794-52C1DE5C612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03175506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21C3-D2DD-4963-AA9A-C3D02E51F77D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B6A3B-7C8C-41AE-99D5-FAF29586958F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8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B90DB-F3E3-4081-BB4D-FF620408BDD8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9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2A17-79BA-4E07-89BD-D92EDBA5DAFA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06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F542-6C78-4BB0-8232-7484B4415B22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7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93B84-6B53-4D92-ABC1-1A015E436E30}" type="datetimeFigureOut">
              <a:rPr lang="zh-CN" altLang="pt-BR" smtClean="0"/>
              <a:pPr/>
              <a:t>2025/10/11</a:t>
            </a:fld>
            <a:endParaRPr lang="zh-CN" alt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2C7D8-9C80-4505-A1BB-40215834D48E}" type="slidenum">
              <a:rPr lang="zh-CN" altLang="en-US" smtClean="0"/>
              <a:pPr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24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zz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sca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Espaço Reservado para Títu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t-BR"/>
              <a:t>Clique para editar 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24" name="Espaço Reservado para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9E93B84-6B53-4D92-ABC1-1A015E436E30}" type="datetimeFigureOut">
              <a:rPr lang="zh-CN" altLang="pt-BR" smtClean="0"/>
              <a:pPr/>
              <a:t>2025/10/11</a:t>
            </a:fld>
            <a:endParaRPr lang="zh-CN" altLang="en-US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3C2C7D8-9C80-4505-A1BB-40215834D48E}" type="slidenum">
              <a:rPr lang="zh-CN" altLang="en-US" smtClean="0"/>
              <a:pPr/>
              <a:t>‹nº›</a:t>
            </a:fld>
            <a:endParaRPr lang="zh-CN" altLang="en-US"/>
          </a:p>
        </p:txBody>
      </p:sp>
      <p:sp>
        <p:nvSpPr>
          <p:cNvPr id="15" name="Retângu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5ADF4BCE-223F-4C1C-B586-66B53512A81E}" type="slidenum">
              <a:rPr lang="pt-BR">
                <a:solidFill>
                  <a:srgbClr val="000000"/>
                </a:solidFill>
                <a:ea typeface="+mn-ea"/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7483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B36C3E9-9271-76BE-372E-7FD9C1A3EE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AE6E850-3443-7F0D-DB80-B1F19279F5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D74BFF8-82DE-BEB6-EE8B-9722BCF3A9A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43F69C9-4CBF-27C9-AF07-F96C2E5F44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9A258DC-8E4E-72AE-F023-B587F2965A4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Times New Roman" panose="02020603050405020304" pitchFamily="18" charset="0"/>
              </a:defRPr>
            </a:lvl1pPr>
          </a:lstStyle>
          <a:p>
            <a:fld id="{F98E48B3-439D-4963-A510-91E48D6B973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6570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</p:sldLayoutIdLst>
  <p:transition spd="slow">
    <p:wheel spokes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CA4E22F-A1AE-DE5A-9CAB-EFAD40D996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3791"/>
          <a:stretch>
            <a:fillRect/>
          </a:stretch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5292080" y="5943442"/>
            <a:ext cx="3579394" cy="605681"/>
          </a:xfrm>
          <a:prstGeom prst="rect">
            <a:avLst/>
          </a:prstGeom>
          <a:noFill/>
          <a:effectLst>
            <a:glow rad="63500">
              <a:schemeClr val="bg2"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bliqueBottomLef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 eaLnBrk="1" hangingPunct="1"/>
            <a:r>
              <a:rPr kumimoji="0" lang="en-US" sz="5400" b="1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lackoak Std" pitchFamily="82" charset="0"/>
                <a:cs typeface="Agent Orange" panose="00000400000000000000" pitchFamily="2" charset="0"/>
              </a:rPr>
              <a:t>4.Trimestre 2025</a:t>
            </a:r>
            <a:endParaRPr kumimoji="0" lang="pt-BR" sz="54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effectLst>
                <a:glow rad="101600">
                  <a:srgbClr val="4F81BD">
                    <a:satMod val="175000"/>
                    <a:alpha val="40000"/>
                  </a:srgb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lackoak Std" pitchFamily="82" charset="0"/>
              <a:cs typeface="Agent Orange" panose="00000400000000000000" pitchFamily="2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325481" y="5480338"/>
            <a:ext cx="28803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2800" b="1" cap="none" spc="50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trims" panose="02000500000000090000" pitchFamily="2" charset="0"/>
                <a:cs typeface="Agent Orange" pitchFamily="2" charset="0"/>
              </a:rPr>
              <a:t>Lição 3</a:t>
            </a:r>
            <a:r>
              <a:rPr lang="pt-BR" sz="2800" b="1" spc="50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trims" panose="02000500000000090000" pitchFamily="2" charset="0"/>
                <a:cs typeface="Agent Orange" pitchFamily="2" charset="0"/>
              </a:rPr>
              <a:t>-</a:t>
            </a:r>
            <a:r>
              <a:rPr lang="pt-BR" sz="2800" b="1" cap="none" spc="50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trims" panose="02000500000000090000" pitchFamily="2" charset="0"/>
                <a:cs typeface="Agent Orange" pitchFamily="2" charset="0"/>
              </a:rPr>
              <a:t> </a:t>
            </a:r>
            <a:r>
              <a:rPr lang="pt-BR" sz="2000" b="1" spc="50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trims" panose="02000500000000090000" pitchFamily="2" charset="0"/>
                <a:cs typeface="Agent Orange" pitchFamily="2" charset="0"/>
              </a:rPr>
              <a:t>17/10/2025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332582" y="6118603"/>
            <a:ext cx="2807370" cy="577077"/>
          </a:xfrm>
          <a:prstGeom prst="rect">
            <a:avLst/>
          </a:prstGeom>
          <a:solidFill>
            <a:srgbClr val="FFFFFF">
              <a:shade val="85000"/>
              <a:alpha val="72000"/>
            </a:srgbClr>
          </a:solidFill>
          <a:ln>
            <a:noFill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9pPr>
          </a:lstStyle>
          <a:p>
            <a:r>
              <a:rPr kumimoji="0" lang="en-US" sz="1050" b="1" dirty="0">
                <a:latin typeface="Verdana" pitchFamily="34" charset="0"/>
              </a:rPr>
              <a:t>Pr. Sérgio A. Lenz </a:t>
            </a:r>
          </a:p>
          <a:p>
            <a:r>
              <a:rPr kumimoji="0" lang="en-US" sz="1050" b="1" dirty="0">
                <a:latin typeface="Verdana" pitchFamily="34" charset="0"/>
              </a:rPr>
              <a:t>Fone: (48) 99999-1980</a:t>
            </a:r>
          </a:p>
          <a:p>
            <a:r>
              <a:rPr kumimoji="0" lang="en-US" sz="1050" b="1" dirty="0">
                <a:latin typeface="Verdana" pitchFamily="34" charset="0"/>
              </a:rPr>
              <a:t>E-mail: sergio.joinville@gmail.com  </a:t>
            </a:r>
          </a:p>
        </p:txBody>
      </p:sp>
      <p:pic>
        <p:nvPicPr>
          <p:cNvPr id="1026" name="Picture 2" descr="C:\Sergio Lenz\Fotos\EU\eu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24574"/>
            <a:ext cx="1298140" cy="15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Resultado de imagem para FAMILIA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" name="AutoShape 9" descr="Resultado de imagem para FAMILIA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-108520" y="271720"/>
            <a:ext cx="90673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kern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Lucida Sans Typewriter" panose="020B0509030504030204" pitchFamily="49" charset="0"/>
                <a:cs typeface="Arial" charset="0"/>
              </a:rPr>
              <a:t>O PAPEL DO ESPÍRITO SANTO NA SANTIFICAÇÃO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DD990-BC34-2D9D-08D2-0A22B6239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5038D20-B281-332A-9B64-77DE6002CD04}"/>
              </a:ext>
            </a:extLst>
          </p:cNvPr>
          <p:cNvSpPr/>
          <p:nvPr/>
        </p:nvSpPr>
        <p:spPr>
          <a:xfrm>
            <a:off x="155575" y="0"/>
            <a:ext cx="8988425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laybill" pitchFamily="82" charset="0"/>
                <a:ea typeface="+mn-ea"/>
                <a:cs typeface="Arial" charset="0"/>
              </a:rPr>
              <a:t>II – A TRANSFORMAÇÃO PELO ESPÍRITO SANTO</a:t>
            </a:r>
          </a:p>
        </p:txBody>
      </p:sp>
      <p:sp>
        <p:nvSpPr>
          <p:cNvPr id="3" name="AutoShape 6" descr="blob:https://web.whatsapp.com/b4782eca-44e3-4a6c-8259-abe30f64201d">
            <a:extLst>
              <a:ext uri="{FF2B5EF4-FFF2-40B4-BE49-F238E27FC236}">
                <a16:creationId xmlns:a16="http://schemas.microsoft.com/office/drawing/2014/main" id="{A145AA03-D8A6-7D6E-E1DF-108FED1B45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9" descr="blob:https://web.whatsapp.com/b4782eca-44e3-4a6c-8259-abe30f64201d">
            <a:extLst>
              <a:ext uri="{FF2B5EF4-FFF2-40B4-BE49-F238E27FC236}">
                <a16:creationId xmlns:a16="http://schemas.microsoft.com/office/drawing/2014/main" id="{644B1753-C24B-0550-1B69-AADD46AB23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620BA5E-3D5C-C0C0-AE69-6A0EC9197EFF}"/>
              </a:ext>
            </a:extLst>
          </p:cNvPr>
          <p:cNvSpPr/>
          <p:nvPr/>
        </p:nvSpPr>
        <p:spPr>
          <a:xfrm>
            <a:off x="3381" y="962796"/>
            <a:ext cx="9142738" cy="584775"/>
          </a:xfrm>
          <a:prstGeom prst="rect">
            <a:avLst/>
          </a:prstGeom>
          <a:solidFill>
            <a:schemeClr val="accent2">
              <a:lumMod val="20000"/>
              <a:lumOff val="80000"/>
              <a:alpha val="53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2.3</a:t>
            </a:r>
            <a:r>
              <a:rPr lang="pt-BR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– </a:t>
            </a:r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Fruto do Espírito: Evidência da Transformação. </a:t>
            </a:r>
            <a:endParaRPr lang="pt-BR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05832F4-C93F-7F12-EE09-D8F3B120F2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51" b="11151"/>
          <a:stretch>
            <a:fillRect/>
          </a:stretch>
        </p:blipFill>
        <p:spPr>
          <a:xfrm>
            <a:off x="3997119" y="1547570"/>
            <a:ext cx="5143500" cy="528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7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BEC00-D912-8ACB-F27D-75738CDFA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7FE5DB9-EF27-C7D7-C45B-FD4730C06D21}"/>
              </a:ext>
            </a:extLst>
          </p:cNvPr>
          <p:cNvSpPr/>
          <p:nvPr/>
        </p:nvSpPr>
        <p:spPr>
          <a:xfrm>
            <a:off x="155575" y="0"/>
            <a:ext cx="8988425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laybill" pitchFamily="82" charset="0"/>
                <a:ea typeface="+mn-ea"/>
                <a:cs typeface="Arial" charset="0"/>
              </a:rPr>
              <a:t>III – A CAPACITAÇÃO PELO ESPÍRITO SANTO</a:t>
            </a:r>
          </a:p>
        </p:txBody>
      </p:sp>
      <p:sp>
        <p:nvSpPr>
          <p:cNvPr id="3" name="AutoShape 6" descr="blob:https://web.whatsapp.com/b4782eca-44e3-4a6c-8259-abe30f64201d">
            <a:extLst>
              <a:ext uri="{FF2B5EF4-FFF2-40B4-BE49-F238E27FC236}">
                <a16:creationId xmlns:a16="http://schemas.microsoft.com/office/drawing/2014/main" id="{3F4EE0EF-6935-12DC-6360-D82DF7A544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9" descr="blob:https://web.whatsapp.com/b4782eca-44e3-4a6c-8259-abe30f64201d">
            <a:extLst>
              <a:ext uri="{FF2B5EF4-FFF2-40B4-BE49-F238E27FC236}">
                <a16:creationId xmlns:a16="http://schemas.microsoft.com/office/drawing/2014/main" id="{78DDD636-EB5B-F578-67A0-CA55C90911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6783CD1-3FB7-9B89-4BF9-E1DD911D2087}"/>
              </a:ext>
            </a:extLst>
          </p:cNvPr>
          <p:cNvSpPr/>
          <p:nvPr/>
        </p:nvSpPr>
        <p:spPr>
          <a:xfrm>
            <a:off x="3381" y="962796"/>
            <a:ext cx="9142738" cy="584775"/>
          </a:xfrm>
          <a:prstGeom prst="rect">
            <a:avLst/>
          </a:prstGeom>
          <a:solidFill>
            <a:schemeClr val="accent2">
              <a:lumMod val="20000"/>
              <a:lumOff val="80000"/>
              <a:alpha val="53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3.1</a:t>
            </a:r>
            <a:r>
              <a:rPr lang="pt-BR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– Coragem para T</a:t>
            </a:r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estemunhar. </a:t>
            </a:r>
            <a:endParaRPr lang="pt-BR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E5AA9215-B8D8-9137-F37D-F7C99E372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628800"/>
            <a:ext cx="2879725" cy="15128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É uma promessa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feita pelo Pai</a:t>
            </a:r>
            <a:endParaRPr kumimoji="0" lang="pt-BR" altLang="pt-BR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B0EA08-9FF3-BF27-E316-2B97E9287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2492400"/>
            <a:ext cx="2879725" cy="15128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Foi ratificada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pelo Filho</a:t>
            </a:r>
            <a:endParaRPr kumimoji="0" lang="pt-BR" altLang="pt-BR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0C7578-1A67-0851-9AAE-9DA7F3255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4275" y="3356000"/>
            <a:ext cx="2879725" cy="15128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Por fim operada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pelo Consolador</a:t>
            </a:r>
            <a:endParaRPr kumimoji="0" lang="pt-BR" altLang="pt-BR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0A8BC5-F1A3-A2A8-3EE6-28E161721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4437087"/>
            <a:ext cx="2879725" cy="15128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Foi vivenciada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pelos grupos da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igreja que creram</a:t>
            </a:r>
            <a:endParaRPr kumimoji="0" lang="pt-BR" altLang="pt-BR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5883667-B50F-0039-5A22-9CD442E6A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200675"/>
            <a:ext cx="2879725" cy="15128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Continua sendo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recebido pelos que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creem!</a:t>
            </a:r>
            <a:endParaRPr kumimoji="0" lang="pt-BR" altLang="pt-BR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9BB30F-94D5-54B7-4AFC-C2B8584CC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100"/>
            <a:ext cx="1616075" cy="199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20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0C6D7-7F63-02C0-5A9A-0F5DA5F76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9F6DC41-5349-C235-35E4-4BB94A394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7570"/>
            <a:ext cx="9144000" cy="529786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8619248-EF3A-0571-B809-3A2410D07F44}"/>
              </a:ext>
            </a:extLst>
          </p:cNvPr>
          <p:cNvSpPr/>
          <p:nvPr/>
        </p:nvSpPr>
        <p:spPr>
          <a:xfrm>
            <a:off x="155575" y="0"/>
            <a:ext cx="8988425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laybill" pitchFamily="82" charset="0"/>
                <a:ea typeface="+mn-ea"/>
                <a:cs typeface="Arial" charset="0"/>
              </a:rPr>
              <a:t>III – A CAPACITAÇÃO PELO ESPÍRITO SANTO</a:t>
            </a:r>
          </a:p>
        </p:txBody>
      </p:sp>
      <p:sp>
        <p:nvSpPr>
          <p:cNvPr id="3" name="AutoShape 6" descr="blob:https://web.whatsapp.com/b4782eca-44e3-4a6c-8259-abe30f64201d">
            <a:extLst>
              <a:ext uri="{FF2B5EF4-FFF2-40B4-BE49-F238E27FC236}">
                <a16:creationId xmlns:a16="http://schemas.microsoft.com/office/drawing/2014/main" id="{4D4BFBC9-555A-3A47-85E6-333A196CDC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9" descr="blob:https://web.whatsapp.com/b4782eca-44e3-4a6c-8259-abe30f64201d">
            <a:extLst>
              <a:ext uri="{FF2B5EF4-FFF2-40B4-BE49-F238E27FC236}">
                <a16:creationId xmlns:a16="http://schemas.microsoft.com/office/drawing/2014/main" id="{1355D493-AA0F-C91A-BA38-A4FD90F534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44BDFDE-D743-7119-D5BB-2329F9FF0187}"/>
              </a:ext>
            </a:extLst>
          </p:cNvPr>
          <p:cNvSpPr/>
          <p:nvPr/>
        </p:nvSpPr>
        <p:spPr>
          <a:xfrm>
            <a:off x="3381" y="962796"/>
            <a:ext cx="9142738" cy="584775"/>
          </a:xfrm>
          <a:prstGeom prst="rect">
            <a:avLst/>
          </a:prstGeom>
          <a:solidFill>
            <a:schemeClr val="accent2">
              <a:lumMod val="20000"/>
              <a:lumOff val="80000"/>
              <a:alpha val="53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3.2</a:t>
            </a:r>
            <a:r>
              <a:rPr lang="pt-BR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– Poder para Viver uma Vida Santa</a:t>
            </a:r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. </a:t>
            </a:r>
            <a:endParaRPr lang="pt-BR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6863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FB3C0-2ACC-5C32-692B-D1F43DEDD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6C950AD-573D-25CA-4909-1297F7B3B359}"/>
              </a:ext>
            </a:extLst>
          </p:cNvPr>
          <p:cNvSpPr/>
          <p:nvPr/>
        </p:nvSpPr>
        <p:spPr>
          <a:xfrm>
            <a:off x="155575" y="0"/>
            <a:ext cx="8988425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laybill" pitchFamily="82" charset="0"/>
                <a:ea typeface="+mn-ea"/>
                <a:cs typeface="Arial" charset="0"/>
              </a:rPr>
              <a:t>III – A CAPACITAÇÃO PELO ESPÍRITO SANTO</a:t>
            </a:r>
          </a:p>
        </p:txBody>
      </p:sp>
      <p:sp>
        <p:nvSpPr>
          <p:cNvPr id="3" name="AutoShape 6" descr="blob:https://web.whatsapp.com/b4782eca-44e3-4a6c-8259-abe30f64201d">
            <a:extLst>
              <a:ext uri="{FF2B5EF4-FFF2-40B4-BE49-F238E27FC236}">
                <a16:creationId xmlns:a16="http://schemas.microsoft.com/office/drawing/2014/main" id="{A6C0CDB7-A28E-CF42-94AE-E3BACDA4D2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9" descr="blob:https://web.whatsapp.com/b4782eca-44e3-4a6c-8259-abe30f64201d">
            <a:extLst>
              <a:ext uri="{FF2B5EF4-FFF2-40B4-BE49-F238E27FC236}">
                <a16:creationId xmlns:a16="http://schemas.microsoft.com/office/drawing/2014/main" id="{9F9AA8D6-50AB-CA50-8879-7A70E5A39C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4D9063C-8EB6-FC7A-05A1-8AACCAFED235}"/>
              </a:ext>
            </a:extLst>
          </p:cNvPr>
          <p:cNvSpPr/>
          <p:nvPr/>
        </p:nvSpPr>
        <p:spPr>
          <a:xfrm>
            <a:off x="3381" y="962796"/>
            <a:ext cx="9142738" cy="584775"/>
          </a:xfrm>
          <a:prstGeom prst="rect">
            <a:avLst/>
          </a:prstGeom>
          <a:solidFill>
            <a:schemeClr val="accent2">
              <a:lumMod val="20000"/>
              <a:lumOff val="80000"/>
              <a:alpha val="53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3.3</a:t>
            </a:r>
            <a:r>
              <a:rPr lang="pt-BR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– Coragem para Testemunhar</a:t>
            </a:r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. </a:t>
            </a:r>
            <a:endParaRPr lang="pt-BR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6E1159-9540-24A1-04C0-EF28106E8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1557338"/>
            <a:ext cx="4171950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6E162ABC-5DBE-2BFC-27AF-732C8667A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44675"/>
            <a:ext cx="4321175" cy="463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838200" indent="-381000" eaLnBrk="0" hangingPunct="0">
              <a:defRPr sz="2000" b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382713" indent="-381000" eaLnBrk="0" hangingPunct="0">
              <a:defRPr sz="2000" b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943100" indent="-381000" eaLnBrk="0" hangingPunct="0">
              <a:defRPr sz="2000" b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503488" indent="-381000" eaLnBrk="0" hangingPunct="0">
              <a:defRPr sz="2000" b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960688" indent="-3810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3417888" indent="-3810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875088" indent="-3810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4332288" indent="-3810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A efusão do Espírito Santo levou os apóstolos: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pt-BR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Perseverarem na doutrina.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pt-BR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Perseverarem na comunhão.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pt-BR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Perseverarem no partir do pão (ou seria repartir?)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pt-BR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Perseverarem nas orações.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pt-BR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Viver em temor.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pt-BR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Como resultado ver muitos sinais e prodígios.</a:t>
            </a:r>
            <a:endParaRPr kumimoji="0" lang="pt-BR" altLang="pt-BR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58553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853DD18D-5E7C-0793-8321-43811C78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" y="260648"/>
            <a:ext cx="8713787" cy="627864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0"/>
              </a:spcBef>
              <a:defRPr sz="2000" b="1">
                <a:solidFill>
                  <a:schemeClr val="bg1"/>
                </a:solidFill>
                <a:latin typeface="Verdana" pitchFamily="34" charset="0"/>
              </a:defRPr>
            </a:lvl1pPr>
            <a:lvl2pPr marL="1085850" indent="-457200" algn="l" eaLnBrk="0" hangingPunct="0">
              <a:spcBef>
                <a:spcPct val="0"/>
              </a:spcBef>
              <a:defRPr sz="2000" b="1">
                <a:solidFill>
                  <a:schemeClr val="bg1"/>
                </a:solidFill>
                <a:latin typeface="Verdana" pitchFamily="34" charset="0"/>
              </a:defRPr>
            </a:lvl2pPr>
            <a:lvl3pPr marL="1722438" indent="-457200" algn="l" eaLnBrk="0" hangingPunct="0">
              <a:spcBef>
                <a:spcPct val="0"/>
              </a:spcBef>
              <a:defRPr sz="2000" b="1">
                <a:solidFill>
                  <a:schemeClr val="bg1"/>
                </a:solidFill>
                <a:latin typeface="Verdana" pitchFamily="34" charset="0"/>
              </a:defRPr>
            </a:lvl3pPr>
            <a:lvl4pPr marL="2359025" indent="-457200" algn="l" eaLnBrk="0" hangingPunct="0">
              <a:spcBef>
                <a:spcPct val="0"/>
              </a:spcBef>
              <a:defRPr sz="2000" b="1">
                <a:solidFill>
                  <a:schemeClr val="bg1"/>
                </a:solidFill>
                <a:latin typeface="Verdana" pitchFamily="34" charset="0"/>
              </a:defRPr>
            </a:lvl4pPr>
            <a:lvl5pPr marL="2995613" indent="-457200" algn="l" eaLnBrk="0" hangingPunct="0">
              <a:spcBef>
                <a:spcPct val="0"/>
              </a:spcBef>
              <a:defRPr sz="2000" b="1">
                <a:solidFill>
                  <a:schemeClr val="bg1"/>
                </a:solidFill>
                <a:latin typeface="Verdana" pitchFamily="34" charset="0"/>
              </a:defRPr>
            </a:lvl5pPr>
            <a:lvl6pPr marL="3452813" indent="-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6pPr>
            <a:lvl7pPr marL="3910013" indent="-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7pPr>
            <a:lvl8pPr marL="4367213" indent="-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8pPr>
            <a:lvl9pPr marL="4824413" indent="-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n-ea"/>
              </a:rPr>
              <a:t>As palavras dos maiores, na história da Igreja de Cristo, revelam como o coração os abrasava com o desejo de ganhar almas: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 </a:t>
            </a:r>
            <a:r>
              <a:rPr kumimoji="0" lang="pt-BR" sz="1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Knox, assim rogava a Deus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: “Dá-me a Escócia ou eu morro!”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 </a:t>
            </a:r>
            <a:r>
              <a:rPr kumimoji="0" lang="pt-BR" sz="18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Whitefield</a:t>
            </a:r>
            <a:r>
              <a:rPr kumimoji="0" lang="pt-BR" sz="1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, implorava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: “Se não queres dar-me almas, retira a minha!”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 João </a:t>
            </a:r>
            <a:r>
              <a:rPr kumimoji="0" lang="pt-BR" sz="18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Bunyan</a:t>
            </a:r>
            <a:r>
              <a:rPr kumimoji="0" lang="pt-BR" sz="1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 disse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: “Na pregação não podia contentar-me sem ver o fruto do meu trabalho”.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 </a:t>
            </a:r>
            <a:r>
              <a:rPr kumimoji="0" lang="pt-BR" sz="1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Assim dizia Mateus Henry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: “Sinto maior gozo em ganhar uma alma para Cristo, do que em ganhar montanhas de ouro e prata, para mim mesmo”.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 </a:t>
            </a:r>
            <a:r>
              <a:rPr kumimoji="0" lang="pt-BR" sz="1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D. L. Moody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: “Usa-me, então, meu Salvador, para qualquer alvo e em qualquer maneira que precisares. Aqui está meu pobre coração, uma vasilha vazia, enche-me com a Tua graça”.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 </a:t>
            </a:r>
            <a:r>
              <a:rPr kumimoji="0" lang="pt-BR" sz="1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Henrique </a:t>
            </a:r>
            <a:r>
              <a:rPr kumimoji="0" lang="pt-BR" sz="18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Martyn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, ajoelhado na praia da Índia, onde fora como missionário, dizia: “Aqui quero ser inteiramente gasto por Deus”.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 </a:t>
            </a:r>
            <a:r>
              <a:rPr kumimoji="0" lang="pt-BR" sz="1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João Hunt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, missionário entre os antropófagos, nas ilhas de Fidji, no leito de morte, orava: “Senhor, salva Fidji, salva Fidji, salva este povo. Ó Senhor, tem misericórdia de Fidji, salva Fidji!”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 </a:t>
            </a:r>
            <a:r>
              <a:rPr kumimoji="0" lang="pt-BR" sz="1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João McKenzie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, ajoelhado à beira do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Lossie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, clamava: “Ó Senhor, manda-me para o lugar mais escuro da terra!”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 </a:t>
            </a:r>
            <a:r>
              <a:rPr kumimoji="0" lang="pt-BR" sz="18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Praying</a:t>
            </a:r>
            <a:r>
              <a:rPr kumimoji="0" lang="pt-BR" sz="1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 Hyde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</a:rPr>
              <a:t>, missionário na Índia, suplicava: “Ó Deus, dá-me almas ou morrerei!”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8691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-32973" y="24165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9000" cmpd="sng">
                  <a:solidFill>
                    <a:srgbClr val="84AA3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 DARLING" panose="02000000000000000000" pitchFamily="2" charset="0"/>
                <a:cs typeface="Arial" charset="0"/>
              </a:rPr>
              <a:t>C o n c l u s Ã o</a:t>
            </a:r>
            <a:endParaRPr lang="pt-BR" sz="6600" b="1" cap="all" dirty="0">
              <a:ln w="9000" cmpd="sng">
                <a:solidFill>
                  <a:srgbClr val="84AA33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AR DARLING" panose="02000000000000000000" pitchFamily="2" charset="0"/>
              <a:cs typeface="Arial" charset="0"/>
            </a:endParaRPr>
          </a:p>
        </p:txBody>
      </p:sp>
      <p:sp>
        <p:nvSpPr>
          <p:cNvPr id="2" name="AutoShape 4" descr="Cruz no Morro com Sol a Esquerda - Background #17 on Make a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6" descr="Cruz no Morro com Sol a Esquerda - Background #17 on Make a 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8" descr="Cruz no Morro com Sol a Esquerda - Background #17 on Make a GIF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10" descr="Cruz no Morro com Sol a Esquerda - Background #17 on Make a GIF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824D916-1B83-8188-C2E6-3C0FE83AE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5" y="1268333"/>
            <a:ext cx="9144000" cy="566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7"/>
          <p:cNvSpPr txBox="1">
            <a:spLocks/>
          </p:cNvSpPr>
          <p:nvPr/>
        </p:nvSpPr>
        <p:spPr>
          <a:xfrm>
            <a:off x="2957577" y="3751312"/>
            <a:ext cx="6228184" cy="68580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</a:pPr>
            <a:r>
              <a:rPr lang="en-US" sz="44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ngryBirds" pitchFamily="2" charset="0"/>
              </a:rPr>
              <a:t>O B J E T I V O</a:t>
            </a:r>
            <a:endParaRPr lang="pt-BR" sz="4400" b="1" u="sng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ngryBirds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763663" y="0"/>
            <a:ext cx="62832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kern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ngryBirds" pitchFamily="2" charset="0"/>
                <a:ea typeface="+mn-ea"/>
                <a:cs typeface="Arial" charset="0"/>
              </a:rPr>
              <a:t>Texto Chave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" y="2780927"/>
            <a:ext cx="3120334" cy="195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957577" y="867067"/>
            <a:ext cx="6093119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“Mas todos nós, com rosto descoberto, refletindo como um espelho a glória do Senhor, somos transformados de glória em glória na mesma imagem, como pelo Espírito do Senhor.”</a:t>
            </a:r>
          </a:p>
          <a:p>
            <a:pPr algn="ctr"/>
            <a:r>
              <a:rPr lang="pt-BR" sz="28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Coríntios 3:18.</a:t>
            </a:r>
          </a:p>
        </p:txBody>
      </p:sp>
      <p:sp>
        <p:nvSpPr>
          <p:cNvPr id="9" name="Retângulo 8"/>
          <p:cNvSpPr/>
          <p:nvPr/>
        </p:nvSpPr>
        <p:spPr>
          <a:xfrm>
            <a:off x="2858715" y="4705272"/>
            <a:ext cx="609311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Demonstrar o papel central do Espírito Santo no processo da santificação</a:t>
            </a:r>
            <a:r>
              <a:rPr lang="pt-BR" sz="28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73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446335" y="0"/>
            <a:ext cx="62832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kern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mpact" panose="020B0806030902050204" pitchFamily="34" charset="0"/>
                <a:cs typeface="Arial" charset="0"/>
              </a:rPr>
              <a:t>LEITURA  BÍBLICA</a:t>
            </a:r>
          </a:p>
        </p:txBody>
      </p:sp>
      <p:sp>
        <p:nvSpPr>
          <p:cNvPr id="2" name="Retângulo 1"/>
          <p:cNvSpPr/>
          <p:nvPr/>
        </p:nvSpPr>
        <p:spPr>
          <a:xfrm>
            <a:off x="323528" y="980728"/>
            <a:ext cx="842493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</a:rPr>
              <a:t>¹ Portanto, agora nenhuma condenação há para os que estão em Cristo Jesus, que não andam segundo a carne, mas segundo o Espírito.</a:t>
            </a:r>
          </a:p>
          <a:p>
            <a:r>
              <a:rPr lang="pt-BR" sz="1600" dirty="0">
                <a:latin typeface="Arial" panose="020B0604020202020204" pitchFamily="34" charset="0"/>
              </a:rPr>
              <a:t>² Porque a lei do Espírito de vida, em Cristo Jesus, me livrou da lei do pecado e da morte.</a:t>
            </a:r>
          </a:p>
          <a:p>
            <a:r>
              <a:rPr lang="pt-BR" sz="1600" dirty="0">
                <a:latin typeface="Arial" panose="020B0604020202020204" pitchFamily="34" charset="0"/>
              </a:rPr>
              <a:t>³ Porquanto o que era impossível à lei, visto como estava enferma pela carne, Deus, enviando o seu Filho em semelhança da carne do pecado, pelo pecado condenou o pecado na carne;</a:t>
            </a:r>
          </a:p>
          <a:p>
            <a:r>
              <a:rPr lang="pt-BR" sz="1600" dirty="0">
                <a:latin typeface="Arial" panose="020B0604020202020204" pitchFamily="34" charset="0"/>
              </a:rPr>
              <a:t>⁴ Para que a justiça da lei se cumprisse em nós, que não andamos segundo a carne, mas segundo o Espírito.</a:t>
            </a:r>
          </a:p>
          <a:p>
            <a:r>
              <a:rPr lang="pt-BR" sz="1600" dirty="0">
                <a:latin typeface="Arial" panose="020B0604020202020204" pitchFamily="34" charset="0"/>
              </a:rPr>
              <a:t>⁵ Porque os que são segundo a carne inclinam-se para as coisas da carne; mas os que são segundo o Espírito para as coisas do Espírito.</a:t>
            </a:r>
          </a:p>
          <a:p>
            <a:r>
              <a:rPr lang="pt-BR" sz="1600" dirty="0">
                <a:latin typeface="Arial" panose="020B0604020202020204" pitchFamily="34" charset="0"/>
              </a:rPr>
              <a:t>⁶ Porque a inclinação da carne é morte; mas a inclinação do Espírito é vida e paz.</a:t>
            </a:r>
          </a:p>
          <a:p>
            <a:r>
              <a:rPr lang="pt-BR" sz="1600" dirty="0">
                <a:latin typeface="Arial" panose="020B0604020202020204" pitchFamily="34" charset="0"/>
              </a:rPr>
              <a:t>⁷ Porquanto a inclinação da carne é inimizade contra Deus, pois não é sujeita à lei de Deus, nem, em verdade, o pode ser.</a:t>
            </a:r>
          </a:p>
          <a:p>
            <a:r>
              <a:rPr lang="pt-BR" sz="1600" dirty="0">
                <a:latin typeface="Arial" panose="020B0604020202020204" pitchFamily="34" charset="0"/>
              </a:rPr>
              <a:t>⁸ Portanto, os que estão na carne não podem agradar a Deus.</a:t>
            </a:r>
          </a:p>
          <a:p>
            <a:r>
              <a:rPr lang="pt-BR" sz="1600" dirty="0">
                <a:latin typeface="Arial" panose="020B0604020202020204" pitchFamily="34" charset="0"/>
              </a:rPr>
              <a:t>⁹ Vós, porém, não estais na carne, mas no Espírito, se é que o Espírito de Deus habita em vós. Mas, se alguém não tem o Espírito de Cristo, esse tal não é dele.</a:t>
            </a:r>
          </a:p>
          <a:p>
            <a:r>
              <a:rPr lang="pt-BR" sz="1600" dirty="0">
                <a:latin typeface="Arial" panose="020B0604020202020204" pitchFamily="34" charset="0"/>
              </a:rPr>
              <a:t>¹⁰ E, se Cristo está em vós, o corpo, na verdade, está morto por causa do pecado, mas o espírito vive por causa da justiça.</a:t>
            </a:r>
          </a:p>
          <a:p>
            <a:r>
              <a:rPr lang="pt-BR" sz="1600" dirty="0">
                <a:latin typeface="Arial" panose="020B0604020202020204" pitchFamily="34" charset="0"/>
              </a:rPr>
              <a:t>¹¹ E, se o Espírito daquele que dentre os mortos ressuscitou a Jesus habita em vós, aquele que dentre os mortos ressuscitou a Cristo também vivificará os vossos corpos mortais, pelo seu Espírito que em vós habita. </a:t>
            </a:r>
          </a:p>
          <a:p>
            <a:endParaRPr lang="pt-BR" sz="1600" dirty="0">
              <a:latin typeface="Arial" panose="020B0604020202020204" pitchFamily="34" charset="0"/>
            </a:endParaRPr>
          </a:p>
          <a:p>
            <a:pPr lvl="8" algn="r"/>
            <a:r>
              <a:rPr lang="pt-BR" sz="1600" dirty="0">
                <a:latin typeface="Arial" panose="020B0604020202020204" pitchFamily="34" charset="0"/>
              </a:rPr>
              <a:t>Romanos 8:1-11</a:t>
            </a:r>
            <a:endParaRPr lang="pt-BR" sz="1600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4" descr="Nogueira">
            <a:extLst>
              <a:ext uri="{FF2B5EF4-FFF2-40B4-BE49-F238E27FC236}">
                <a16:creationId xmlns:a16="http://schemas.microsoft.com/office/drawing/2014/main" id="{5BBE1304-8873-2FCF-E946-CA85302A25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5288" y="476250"/>
            <a:ext cx="8342312" cy="946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tile tx="0" ty="0" sx="100000" sy="100000" flip="none" algn="tl"/>
                </a:blip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I N T R O D U Ç Ã O</a:t>
            </a:r>
          </a:p>
        </p:txBody>
      </p:sp>
      <p:sp>
        <p:nvSpPr>
          <p:cNvPr id="7171" name="Text Box 156">
            <a:extLst>
              <a:ext uri="{FF2B5EF4-FFF2-40B4-BE49-F238E27FC236}">
                <a16:creationId xmlns:a16="http://schemas.microsoft.com/office/drawing/2014/main" id="{B73B00E9-1321-190B-4D09-A9ED77FF8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44675"/>
            <a:ext cx="9144000" cy="423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381000" marR="0" lvl="0" indent="-3810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Na  lição de hoje, veremos que o Consolador:</a:t>
            </a: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pt-BR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Atua em nossa conversão.</a:t>
            </a: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pt-BR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Auxilia-nos a viver de modo santo e digno.</a:t>
            </a: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pt-BR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Habilita-nos a realizar a obra de Deus.</a:t>
            </a:r>
            <a:endParaRPr kumimoji="0" lang="pt-BR" altLang="pt-BR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7A33ECC-53C1-3B90-BCE7-79E9966BB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7571"/>
            <a:ext cx="9144000" cy="5299813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5575" y="0"/>
            <a:ext cx="8988425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laybill" pitchFamily="82" charset="0"/>
                <a:ea typeface="+mn-ea"/>
                <a:cs typeface="Arial" charset="0"/>
              </a:rPr>
              <a:t>I – A OBRA DE CONVENCIMENTO DO ESPÍRITO SANTO</a:t>
            </a:r>
          </a:p>
        </p:txBody>
      </p:sp>
      <p:sp>
        <p:nvSpPr>
          <p:cNvPr id="3" name="AutoShape 6" descr="blob:https://web.whatsapp.com/b4782eca-44e3-4a6c-8259-abe30f64201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9" descr="blob:https://web.whatsapp.com/b4782eca-44e3-4a6c-8259-abe30f64201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3381" y="962796"/>
            <a:ext cx="9142738" cy="584775"/>
          </a:xfrm>
          <a:prstGeom prst="rect">
            <a:avLst/>
          </a:prstGeom>
          <a:solidFill>
            <a:schemeClr val="accent2">
              <a:lumMod val="20000"/>
              <a:lumOff val="80000"/>
              <a:alpha val="53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1.1</a:t>
            </a:r>
            <a:r>
              <a:rPr lang="pt-BR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– Convencer do Pecado e da Justiça</a:t>
            </a:r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. </a:t>
            </a:r>
            <a:endParaRPr lang="pt-BR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618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55883-A553-7A0D-BB83-43E69FEE6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C282515-4282-5031-D38D-60F05CC464DC}"/>
              </a:ext>
            </a:extLst>
          </p:cNvPr>
          <p:cNvSpPr/>
          <p:nvPr/>
        </p:nvSpPr>
        <p:spPr>
          <a:xfrm>
            <a:off x="155575" y="0"/>
            <a:ext cx="8988425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laybill" pitchFamily="82" charset="0"/>
                <a:ea typeface="+mn-ea"/>
                <a:cs typeface="Arial" charset="0"/>
              </a:rPr>
              <a:t>I – A OBRA DE CONVENCIMENTO DO ESPÍRITO SANTO</a:t>
            </a:r>
          </a:p>
        </p:txBody>
      </p:sp>
      <p:sp>
        <p:nvSpPr>
          <p:cNvPr id="3" name="AutoShape 6" descr="blob:https://web.whatsapp.com/b4782eca-44e3-4a6c-8259-abe30f64201d">
            <a:extLst>
              <a:ext uri="{FF2B5EF4-FFF2-40B4-BE49-F238E27FC236}">
                <a16:creationId xmlns:a16="http://schemas.microsoft.com/office/drawing/2014/main" id="{4D57172B-A511-59A8-510A-FC33E5E7DC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9" descr="blob:https://web.whatsapp.com/b4782eca-44e3-4a6c-8259-abe30f64201d">
            <a:extLst>
              <a:ext uri="{FF2B5EF4-FFF2-40B4-BE49-F238E27FC236}">
                <a16:creationId xmlns:a16="http://schemas.microsoft.com/office/drawing/2014/main" id="{884E06F0-838D-C1BE-B943-D25AD64495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E7283C9-F2C5-F14D-C760-BAF06E840DCE}"/>
              </a:ext>
            </a:extLst>
          </p:cNvPr>
          <p:cNvSpPr/>
          <p:nvPr/>
        </p:nvSpPr>
        <p:spPr>
          <a:xfrm>
            <a:off x="3381" y="962796"/>
            <a:ext cx="9142738" cy="584775"/>
          </a:xfrm>
          <a:prstGeom prst="rect">
            <a:avLst/>
          </a:prstGeom>
          <a:solidFill>
            <a:schemeClr val="accent2">
              <a:lumMod val="20000"/>
              <a:lumOff val="80000"/>
              <a:alpha val="53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1.2</a:t>
            </a:r>
            <a:r>
              <a:rPr lang="pt-BR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– Conscientizar o Homem do Pecado</a:t>
            </a:r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. </a:t>
            </a:r>
            <a:endParaRPr lang="pt-BR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A734E61-482B-36AA-F8EB-F09E857D8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53" y="1426927"/>
            <a:ext cx="8378147" cy="545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DDA1B7E-EA30-766C-4C22-DF76A979A9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8" t="14943" r="12927" b="14922"/>
          <a:stretch/>
        </p:blipFill>
        <p:spPr bwMode="auto">
          <a:xfrm>
            <a:off x="7517309" y="822588"/>
            <a:ext cx="1608113" cy="99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27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1D64B-380C-EA78-1544-321B175E1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3324831-3C21-B7B1-3472-F753552CE0E4}"/>
              </a:ext>
            </a:extLst>
          </p:cNvPr>
          <p:cNvSpPr/>
          <p:nvPr/>
        </p:nvSpPr>
        <p:spPr>
          <a:xfrm>
            <a:off x="155575" y="0"/>
            <a:ext cx="8988425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laybill" pitchFamily="82" charset="0"/>
                <a:ea typeface="+mn-ea"/>
                <a:cs typeface="Arial" charset="0"/>
              </a:rPr>
              <a:t>I – A OBRA DE CONVENCIMENTO DO ESPÍRITO SANTO</a:t>
            </a:r>
          </a:p>
        </p:txBody>
      </p:sp>
      <p:sp>
        <p:nvSpPr>
          <p:cNvPr id="3" name="AutoShape 6" descr="blob:https://web.whatsapp.com/b4782eca-44e3-4a6c-8259-abe30f64201d">
            <a:extLst>
              <a:ext uri="{FF2B5EF4-FFF2-40B4-BE49-F238E27FC236}">
                <a16:creationId xmlns:a16="http://schemas.microsoft.com/office/drawing/2014/main" id="{1A720C03-FAF7-47E1-5963-83AC8A8F15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9" descr="blob:https://web.whatsapp.com/b4782eca-44e3-4a6c-8259-abe30f64201d">
            <a:extLst>
              <a:ext uri="{FF2B5EF4-FFF2-40B4-BE49-F238E27FC236}">
                <a16:creationId xmlns:a16="http://schemas.microsoft.com/office/drawing/2014/main" id="{0D7D73CB-7BF1-F7D3-06D5-70566B9D77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5AB75F5-4076-65E7-F3EA-094F6DFCA6D8}"/>
              </a:ext>
            </a:extLst>
          </p:cNvPr>
          <p:cNvSpPr/>
          <p:nvPr/>
        </p:nvSpPr>
        <p:spPr>
          <a:xfrm>
            <a:off x="3381" y="962796"/>
            <a:ext cx="9142738" cy="584775"/>
          </a:xfrm>
          <a:prstGeom prst="rect">
            <a:avLst/>
          </a:prstGeom>
          <a:solidFill>
            <a:schemeClr val="accent2">
              <a:lumMod val="20000"/>
              <a:lumOff val="80000"/>
              <a:alpha val="53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1.3</a:t>
            </a:r>
            <a:r>
              <a:rPr lang="pt-BR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– Chamar ao Arrependimento e à Obediência</a:t>
            </a:r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. </a:t>
            </a:r>
            <a:endParaRPr lang="pt-BR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6" name="Oval 14">
            <a:extLst>
              <a:ext uri="{FF2B5EF4-FFF2-40B4-BE49-F238E27FC236}">
                <a16:creationId xmlns:a16="http://schemas.microsoft.com/office/drawing/2014/main" id="{C6CCFEB2-A59E-AA4D-F20C-4309863CE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1916113"/>
            <a:ext cx="5113338" cy="4176712"/>
          </a:xfrm>
          <a:prstGeom prst="ellipse">
            <a:avLst/>
          </a:prstGeom>
          <a:solidFill>
            <a:srgbClr val="FFFF99"/>
          </a:solidFill>
          <a:ln w="9525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</a:endParaRPr>
          </a:p>
        </p:txBody>
      </p:sp>
      <p:sp>
        <p:nvSpPr>
          <p:cNvPr id="7" name="_s103450">
            <a:extLst>
              <a:ext uri="{FF2B5EF4-FFF2-40B4-BE49-F238E27FC236}">
                <a16:creationId xmlns:a16="http://schemas.microsoft.com/office/drawing/2014/main" id="{A163E133-E20D-DF13-F29F-DDA06A40BC6A}"/>
              </a:ext>
            </a:extLst>
          </p:cNvPr>
          <p:cNvSpPr>
            <a:spLocks noChangeArrowheads="1" noTextEdit="1"/>
          </p:cNvSpPr>
          <p:nvPr/>
        </p:nvSpPr>
        <p:spPr bwMode="auto">
          <a:xfrm>
            <a:off x="4162425" y="3117850"/>
            <a:ext cx="3430588" cy="1701800"/>
          </a:xfrm>
          <a:prstGeom prst="ellipse">
            <a:avLst/>
          </a:prstGeom>
          <a:solidFill>
            <a:srgbClr val="3333CC">
              <a:alpha val="50195"/>
            </a:srgbClr>
          </a:solidFill>
          <a:ln w="4670">
            <a:solidFill>
              <a:srgbClr val="3333CC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</a:endParaRPr>
          </a:p>
        </p:txBody>
      </p:sp>
      <p:sp>
        <p:nvSpPr>
          <p:cNvPr id="8" name="_s103442">
            <a:extLst>
              <a:ext uri="{FF2B5EF4-FFF2-40B4-BE49-F238E27FC236}">
                <a16:creationId xmlns:a16="http://schemas.microsoft.com/office/drawing/2014/main" id="{883579E1-FA78-1FCF-0BDF-C72057F57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3756025"/>
            <a:ext cx="912812" cy="425450"/>
          </a:xfrm>
          <a:prstGeom prst="rect">
            <a:avLst/>
          </a:prstGeom>
          <a:solidFill>
            <a:srgbClr val="B2B2B2"/>
          </a:solidFill>
          <a:ln>
            <a:noFill/>
          </a:ln>
          <a:effectLst>
            <a:outerShdw dist="53882" dir="18900000" algn="ctr" rotWithShape="0">
              <a:srgbClr val="3333C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332" tIns="38666" rIns="77332" bIns="38666" anchor="ctr"/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Tendências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Pecaminosas</a:t>
            </a:r>
          </a:p>
        </p:txBody>
      </p:sp>
      <p:sp>
        <p:nvSpPr>
          <p:cNvPr id="9" name="_s103451">
            <a:extLst>
              <a:ext uri="{FF2B5EF4-FFF2-40B4-BE49-F238E27FC236}">
                <a16:creationId xmlns:a16="http://schemas.microsoft.com/office/drawing/2014/main" id="{2FAE5272-A041-5E93-C055-911CD8765BD0}"/>
              </a:ext>
            </a:extLst>
          </p:cNvPr>
          <p:cNvSpPr>
            <a:spLocks noChangeArrowheads="1" noTextEdit="1"/>
          </p:cNvSpPr>
          <p:nvPr/>
        </p:nvSpPr>
        <p:spPr bwMode="auto">
          <a:xfrm>
            <a:off x="1547813" y="3117850"/>
            <a:ext cx="3430587" cy="1701800"/>
          </a:xfrm>
          <a:prstGeom prst="ellipse">
            <a:avLst/>
          </a:prstGeom>
          <a:solidFill>
            <a:srgbClr val="CCCCFF">
              <a:alpha val="50195"/>
            </a:srgbClr>
          </a:solidFill>
          <a:ln w="4670">
            <a:solidFill>
              <a:srgbClr val="CCCCFF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</a:endParaRPr>
          </a:p>
        </p:txBody>
      </p:sp>
      <p:sp>
        <p:nvSpPr>
          <p:cNvPr id="10" name="_s103444">
            <a:extLst>
              <a:ext uri="{FF2B5EF4-FFF2-40B4-BE49-F238E27FC236}">
                <a16:creationId xmlns:a16="http://schemas.microsoft.com/office/drawing/2014/main" id="{C15F3CF5-4C5E-3675-889F-9521B91AA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88" y="3756025"/>
            <a:ext cx="912812" cy="425450"/>
          </a:xfrm>
          <a:prstGeom prst="rect">
            <a:avLst/>
          </a:prstGeom>
          <a:solidFill>
            <a:srgbClr val="B2B2B2"/>
          </a:solidFill>
          <a:ln>
            <a:noFill/>
          </a:ln>
          <a:effectLst>
            <a:outerShdw dist="53882" dir="18900000" algn="ctr" rotWithShape="0">
              <a:srgbClr val="3333C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332" tIns="38666" rIns="77332" bIns="38666" anchor="ctr"/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Tendências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Santas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5B1CF0C6-BAEE-F490-E8EE-236CDD3B0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2492375"/>
            <a:ext cx="3527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Natureza Humana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4305E962-1341-4623-735A-D48FEAE0C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3932238"/>
            <a:ext cx="31670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Ação do Espírito Santo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B7C13B4A-5B88-3A1F-FB35-52050951A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3500438"/>
            <a:ext cx="194468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rPr>
              <a:t>Natureza carnal, caída e sujeita às tentações.</a:t>
            </a:r>
          </a:p>
        </p:txBody>
      </p:sp>
      <p:sp>
        <p:nvSpPr>
          <p:cNvPr id="14" name="AutoShape 15">
            <a:extLst>
              <a:ext uri="{FF2B5EF4-FFF2-40B4-BE49-F238E27FC236}">
                <a16:creationId xmlns:a16="http://schemas.microsoft.com/office/drawing/2014/main" id="{9321CB92-C622-04F4-C482-A4FF555D8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9000"/>
            <a:ext cx="1692275" cy="1008063"/>
          </a:xfrm>
          <a:custGeom>
            <a:avLst/>
            <a:gdLst>
              <a:gd name="T0" fmla="*/ 1269206 w 21600"/>
              <a:gd name="T1" fmla="*/ 0 h 21600"/>
              <a:gd name="T2" fmla="*/ 0 w 21600"/>
              <a:gd name="T3" fmla="*/ 504032 h 21600"/>
              <a:gd name="T4" fmla="*/ 1269206 w 21600"/>
              <a:gd name="T5" fmla="*/ 1008063 h 21600"/>
              <a:gd name="T6" fmla="*/ 1692275 w 21600"/>
              <a:gd name="T7" fmla="*/ 50403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</a:endParaRPr>
          </a:p>
        </p:txBody>
      </p:sp>
      <p:sp>
        <p:nvSpPr>
          <p:cNvPr id="15" name="AutoShape 16">
            <a:extLst>
              <a:ext uri="{FF2B5EF4-FFF2-40B4-BE49-F238E27FC236}">
                <a16:creationId xmlns:a16="http://schemas.microsoft.com/office/drawing/2014/main" id="{B8C1A47C-7134-6253-E3AE-593CAF66E5B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416800" y="3429000"/>
            <a:ext cx="1727200" cy="1008063"/>
          </a:xfrm>
          <a:custGeom>
            <a:avLst/>
            <a:gdLst>
              <a:gd name="T0" fmla="*/ 1295400 w 21600"/>
              <a:gd name="T1" fmla="*/ 0 h 21600"/>
              <a:gd name="T2" fmla="*/ 0 w 21600"/>
              <a:gd name="T3" fmla="*/ 504032 h 21600"/>
              <a:gd name="T4" fmla="*/ 1295400 w 21600"/>
              <a:gd name="T5" fmla="*/ 1008063 h 21600"/>
              <a:gd name="T6" fmla="*/ 1727200 w 21600"/>
              <a:gd name="T7" fmla="*/ 50403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DE38F6D-B837-CF20-8D43-B8875A42529E}"/>
              </a:ext>
            </a:extLst>
          </p:cNvPr>
          <p:cNvSpPr/>
          <p:nvPr/>
        </p:nvSpPr>
        <p:spPr>
          <a:xfrm>
            <a:off x="285929" y="5928264"/>
            <a:ext cx="8572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Uma ação contínua e diária...</a:t>
            </a:r>
            <a:endParaRPr lang="pt-B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9882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E9CD2-A8E6-A4E6-FEEC-5B385BFEC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E507526-09DC-6FB1-1AD9-5F6B7F71E304}"/>
              </a:ext>
            </a:extLst>
          </p:cNvPr>
          <p:cNvSpPr/>
          <p:nvPr/>
        </p:nvSpPr>
        <p:spPr>
          <a:xfrm>
            <a:off x="155575" y="0"/>
            <a:ext cx="8988425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laybill" pitchFamily="82" charset="0"/>
                <a:ea typeface="+mn-ea"/>
                <a:cs typeface="Arial" charset="0"/>
              </a:rPr>
              <a:t>II – A TRANSFORMAÇÃO PELO ESPÍRITO SANTO</a:t>
            </a:r>
          </a:p>
        </p:txBody>
      </p:sp>
      <p:sp>
        <p:nvSpPr>
          <p:cNvPr id="3" name="AutoShape 6" descr="blob:https://web.whatsapp.com/b4782eca-44e3-4a6c-8259-abe30f64201d">
            <a:extLst>
              <a:ext uri="{FF2B5EF4-FFF2-40B4-BE49-F238E27FC236}">
                <a16:creationId xmlns:a16="http://schemas.microsoft.com/office/drawing/2014/main" id="{F8BD5E62-E591-FA24-6700-A4801A6ECB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9" descr="blob:https://web.whatsapp.com/b4782eca-44e3-4a6c-8259-abe30f64201d">
            <a:extLst>
              <a:ext uri="{FF2B5EF4-FFF2-40B4-BE49-F238E27FC236}">
                <a16:creationId xmlns:a16="http://schemas.microsoft.com/office/drawing/2014/main" id="{4A1C2BA5-6CD5-F8D1-A6B2-124BF4CBD2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4DDA2B1-EDD4-B49F-18A2-61ADE8179DBB}"/>
              </a:ext>
            </a:extLst>
          </p:cNvPr>
          <p:cNvSpPr/>
          <p:nvPr/>
        </p:nvSpPr>
        <p:spPr>
          <a:xfrm>
            <a:off x="3381" y="962796"/>
            <a:ext cx="9142738" cy="584775"/>
          </a:xfrm>
          <a:prstGeom prst="rect">
            <a:avLst/>
          </a:prstGeom>
          <a:solidFill>
            <a:schemeClr val="accent2">
              <a:lumMod val="20000"/>
              <a:lumOff val="80000"/>
              <a:alpha val="53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2.1</a:t>
            </a:r>
            <a:r>
              <a:rPr lang="pt-BR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– </a:t>
            </a:r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Moldando-nos à Imagem de Cristo. </a:t>
            </a:r>
            <a:endParaRPr lang="pt-BR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3A129D3-7E38-63F6-357F-819B8C180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332038"/>
            <a:ext cx="889317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2800">
                <a:solidFill>
                  <a:srgbClr val="000000"/>
                </a:solidFill>
                <a:latin typeface="Verdana" panose="020B0604030504040204" pitchFamily="34" charset="0"/>
                <a:ea typeface="+mn-ea"/>
              </a:rPr>
              <a:t>Conhecer a Cristo e fazê-lo conhecido.</a:t>
            </a:r>
          </a:p>
          <a:p>
            <a:r>
              <a:rPr lang="pt-BR" altLang="pt-BR" sz="2800">
                <a:solidFill>
                  <a:srgbClr val="000000"/>
                </a:solidFill>
                <a:latin typeface="Verdana" panose="020B0604030504040204" pitchFamily="34" charset="0"/>
                <a:ea typeface="+mn-ea"/>
              </a:rPr>
              <a:t>Crescimento em caráter e maturidade.</a:t>
            </a:r>
          </a:p>
          <a:p>
            <a:r>
              <a:rPr lang="pt-BR" altLang="pt-BR" sz="2800">
                <a:solidFill>
                  <a:srgbClr val="000000"/>
                </a:solidFill>
                <a:latin typeface="Verdana" panose="020B0604030504040204" pitchFamily="34" charset="0"/>
                <a:ea typeface="+mn-ea"/>
              </a:rPr>
              <a:t>Adoração, uma vida de obediência a Deus.</a:t>
            </a:r>
          </a:p>
          <a:p>
            <a:r>
              <a:rPr lang="pt-BR" altLang="pt-BR" sz="2800">
                <a:solidFill>
                  <a:srgbClr val="000000"/>
                </a:solidFill>
                <a:latin typeface="Verdana" panose="020B0604030504040204" pitchFamily="34" charset="0"/>
                <a:ea typeface="+mn-ea"/>
              </a:rPr>
              <a:t>Evangelismo e discipulado.</a:t>
            </a:r>
          </a:p>
          <a:p>
            <a:r>
              <a:rPr lang="pt-BR" altLang="pt-BR" sz="2800">
                <a:solidFill>
                  <a:srgbClr val="000000"/>
                </a:solidFill>
                <a:latin typeface="Verdana" panose="020B0604030504040204" pitchFamily="34" charset="0"/>
                <a:ea typeface="+mn-ea"/>
              </a:rPr>
              <a:t>Relacionamentos com a comunidade </a:t>
            </a:r>
            <a:r>
              <a:rPr lang="pt-BR" altLang="pt-BR" sz="1600" b="1">
                <a:solidFill>
                  <a:srgbClr val="000000"/>
                </a:solidFill>
                <a:latin typeface="Verdana" panose="020B0604030504040204" pitchFamily="34" charset="0"/>
                <a:ea typeface="+mn-ea"/>
              </a:rPr>
              <a:t>(sal da terra).</a:t>
            </a:r>
          </a:p>
          <a:p>
            <a:r>
              <a:rPr lang="pt-BR" altLang="pt-BR" sz="2800">
                <a:solidFill>
                  <a:srgbClr val="000000"/>
                </a:solidFill>
                <a:latin typeface="Verdana" panose="020B0604030504040204" pitchFamily="34" charset="0"/>
                <a:ea typeface="+mn-ea"/>
              </a:rPr>
              <a:t>Vida equilibrada e famílias saudáveis.</a:t>
            </a:r>
          </a:p>
          <a:p>
            <a:r>
              <a:rPr lang="pt-BR" altLang="pt-BR" sz="2800">
                <a:solidFill>
                  <a:srgbClr val="000000"/>
                </a:solidFill>
                <a:latin typeface="Verdana" panose="020B0604030504040204" pitchFamily="34" charset="0"/>
                <a:ea typeface="+mn-ea"/>
              </a:rPr>
              <a:t>Missão Integral.</a:t>
            </a:r>
          </a:p>
          <a:p>
            <a:r>
              <a:rPr lang="pt-BR" altLang="pt-BR" sz="2800">
                <a:solidFill>
                  <a:srgbClr val="000000"/>
                </a:solidFill>
                <a:latin typeface="Verdana" panose="020B0604030504040204" pitchFamily="34" charset="0"/>
                <a:ea typeface="+mn-ea"/>
              </a:rPr>
              <a:t>Diaconia.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4473270-A825-634C-43EC-DE4BE9B73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2684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4000" b="1">
                <a:solidFill>
                  <a:srgbClr val="FF0000"/>
                </a:solidFill>
                <a:latin typeface="Verdana" panose="020B0604030504040204" pitchFamily="34" charset="0"/>
                <a:ea typeface="+mn-ea"/>
              </a:rPr>
              <a:t>Quais as ênfases da Bíblia?</a:t>
            </a:r>
          </a:p>
        </p:txBody>
      </p:sp>
    </p:spTree>
    <p:extLst>
      <p:ext uri="{BB962C8B-B14F-4D97-AF65-F5344CB8AC3E}">
        <p14:creationId xmlns:p14="http://schemas.microsoft.com/office/powerpoint/2010/main" val="74082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E8DBD-4D6E-88EB-339B-501E2848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74AFF05-97A4-7C1E-9473-615717363290}"/>
              </a:ext>
            </a:extLst>
          </p:cNvPr>
          <p:cNvSpPr/>
          <p:nvPr/>
        </p:nvSpPr>
        <p:spPr>
          <a:xfrm>
            <a:off x="155575" y="0"/>
            <a:ext cx="8988425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laybill" pitchFamily="82" charset="0"/>
                <a:ea typeface="+mn-ea"/>
                <a:cs typeface="Arial" charset="0"/>
              </a:rPr>
              <a:t>II – A TRANSFORMAÇÃO PELO ESPÍRITO SANTO</a:t>
            </a:r>
          </a:p>
        </p:txBody>
      </p:sp>
      <p:sp>
        <p:nvSpPr>
          <p:cNvPr id="3" name="AutoShape 6" descr="blob:https://web.whatsapp.com/b4782eca-44e3-4a6c-8259-abe30f64201d">
            <a:extLst>
              <a:ext uri="{FF2B5EF4-FFF2-40B4-BE49-F238E27FC236}">
                <a16:creationId xmlns:a16="http://schemas.microsoft.com/office/drawing/2014/main" id="{D361D182-3292-E304-0C60-A918555CB8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9" descr="blob:https://web.whatsapp.com/b4782eca-44e3-4a6c-8259-abe30f64201d">
            <a:extLst>
              <a:ext uri="{FF2B5EF4-FFF2-40B4-BE49-F238E27FC236}">
                <a16:creationId xmlns:a16="http://schemas.microsoft.com/office/drawing/2014/main" id="{D51301C4-C7FB-43E6-423C-5706EA66A6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439BB35-517C-5DA7-40B2-1412FAB1A6C4}"/>
              </a:ext>
            </a:extLst>
          </p:cNvPr>
          <p:cNvSpPr/>
          <p:nvPr/>
        </p:nvSpPr>
        <p:spPr>
          <a:xfrm>
            <a:off x="3381" y="962796"/>
            <a:ext cx="9142738" cy="584775"/>
          </a:xfrm>
          <a:prstGeom prst="rect">
            <a:avLst/>
          </a:prstGeom>
          <a:solidFill>
            <a:schemeClr val="accent2">
              <a:lumMod val="20000"/>
              <a:lumOff val="80000"/>
              <a:alpha val="53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2.2</a:t>
            </a:r>
            <a:r>
              <a:rPr lang="pt-BR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– </a:t>
            </a:r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A Renovação da Mente (Romanos 12:2). </a:t>
            </a:r>
            <a:endParaRPr lang="pt-BR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7" name="Diagram 5">
            <a:extLst>
              <a:ext uri="{FF2B5EF4-FFF2-40B4-BE49-F238E27FC236}">
                <a16:creationId xmlns:a16="http://schemas.microsoft.com/office/drawing/2014/main" id="{905D8332-6280-673B-FB10-05519002F58A}"/>
              </a:ext>
            </a:extLst>
          </p:cNvPr>
          <p:cNvGrpSpPr>
            <a:grpSpLocks/>
          </p:cNvGrpSpPr>
          <p:nvPr/>
        </p:nvGrpSpPr>
        <p:grpSpPr bwMode="auto">
          <a:xfrm>
            <a:off x="-612775" y="1352550"/>
            <a:ext cx="10475913" cy="5505450"/>
            <a:chOff x="410" y="406"/>
            <a:chExt cx="4896" cy="3456"/>
          </a:xfrm>
        </p:grpSpPr>
        <p:sp>
          <p:nvSpPr>
            <p:cNvPr id="8" name="_s1028">
              <a:extLst>
                <a:ext uri="{FF2B5EF4-FFF2-40B4-BE49-F238E27FC236}">
                  <a16:creationId xmlns:a16="http://schemas.microsoft.com/office/drawing/2014/main" id="{28BAE298-2136-A12B-5018-95A2854BF0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46" y="1723"/>
              <a:ext cx="357" cy="205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_s1029">
              <a:extLst>
                <a:ext uri="{FF2B5EF4-FFF2-40B4-BE49-F238E27FC236}">
                  <a16:creationId xmlns:a16="http://schemas.microsoft.com/office/drawing/2014/main" id="{2C9AF5D0-FFCD-6294-9106-AC1261500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1" y="1108"/>
              <a:ext cx="821" cy="821"/>
            </a:xfrm>
            <a:prstGeom prst="rect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FFFFFF"/>
                </a:gs>
              </a:gsLst>
              <a:path path="rect">
                <a:fillToRect l="100000" b="10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41990" dir="1593903" algn="ctr" rotWithShape="0">
                <a:schemeClr val="accent2"/>
              </a:outerShdw>
            </a:effec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pt-BR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ENSINA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pt-BR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A SERVIR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pt-BR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A DEUS</a:t>
              </a:r>
            </a:p>
          </p:txBody>
        </p:sp>
        <p:sp>
          <p:nvSpPr>
            <p:cNvPr id="10" name="_s1030">
              <a:extLst>
                <a:ext uri="{FF2B5EF4-FFF2-40B4-BE49-F238E27FC236}">
                  <a16:creationId xmlns:a16="http://schemas.microsoft.com/office/drawing/2014/main" id="{1006F8F5-A27C-3431-B0A8-50E014443E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47" y="2338"/>
              <a:ext cx="356" cy="207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_s1031">
              <a:extLst>
                <a:ext uri="{FF2B5EF4-FFF2-40B4-BE49-F238E27FC236}">
                  <a16:creationId xmlns:a16="http://schemas.microsoft.com/office/drawing/2014/main" id="{3FB252BF-A387-49F7-81D8-F00C2A3D8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2" y="2340"/>
              <a:ext cx="821" cy="821"/>
            </a:xfrm>
            <a:prstGeom prst="rect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FFFFFF"/>
                </a:gs>
              </a:gsLst>
              <a:path path="rect">
                <a:fillToRect l="100000" b="10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41990" dir="1593903" algn="ctr" rotWithShape="0">
                <a:schemeClr val="accent2"/>
              </a:outerShdw>
            </a:effec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pt-BR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LIBERTA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pt-BR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DA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pt-BR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MENTIRA</a:t>
              </a:r>
            </a:p>
          </p:txBody>
        </p:sp>
        <p:sp>
          <p:nvSpPr>
            <p:cNvPr id="12" name="_s1032">
              <a:extLst>
                <a:ext uri="{FF2B5EF4-FFF2-40B4-BE49-F238E27FC236}">
                  <a16:creationId xmlns:a16="http://schemas.microsoft.com/office/drawing/2014/main" id="{D39EB84E-C433-1F4F-B778-65E21E7F72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8" y="2543"/>
              <a:ext cx="1" cy="412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_s1033">
              <a:extLst>
                <a:ext uri="{FF2B5EF4-FFF2-40B4-BE49-F238E27FC236}">
                  <a16:creationId xmlns:a16="http://schemas.microsoft.com/office/drawing/2014/main" id="{51926BE3-BE66-0C56-355B-E01229962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9" y="2955"/>
              <a:ext cx="821" cy="821"/>
            </a:xfrm>
            <a:prstGeom prst="rect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FFFFFF"/>
                </a:gs>
              </a:gsLst>
              <a:path path="rect">
                <a:fillToRect l="100000" b="10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41990" dir="1593903" algn="ctr" rotWithShape="0">
                <a:schemeClr val="accent2"/>
              </a:outerShdw>
            </a:effec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pt-BR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REVELA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pt-BR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A VERDADE</a:t>
              </a:r>
            </a:p>
          </p:txBody>
        </p:sp>
        <p:sp>
          <p:nvSpPr>
            <p:cNvPr id="14" name="_s1034">
              <a:extLst>
                <a:ext uri="{FF2B5EF4-FFF2-40B4-BE49-F238E27FC236}">
                  <a16:creationId xmlns:a16="http://schemas.microsoft.com/office/drawing/2014/main" id="{C1E79A1D-DD12-859D-C69B-CBE7C8BE56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3" y="2338"/>
              <a:ext cx="357" cy="205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_s1035">
              <a:extLst>
                <a:ext uri="{FF2B5EF4-FFF2-40B4-BE49-F238E27FC236}">
                  <a16:creationId xmlns:a16="http://schemas.microsoft.com/office/drawing/2014/main" id="{E3CA9B67-21AB-3818-9262-5077EA060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2338"/>
              <a:ext cx="821" cy="821"/>
            </a:xfrm>
            <a:prstGeom prst="rect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FFFFFF"/>
                </a:gs>
              </a:gsLst>
              <a:path path="rect">
                <a:fillToRect l="100000" b="10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41990" dir="1593903" algn="ctr" rotWithShape="0">
                <a:schemeClr val="accent2"/>
              </a:outerShdw>
            </a:effec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pt-BR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CONVENCE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pt-BR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DO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pt-BR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JUÍZO</a:t>
              </a:r>
            </a:p>
          </p:txBody>
        </p:sp>
        <p:sp>
          <p:nvSpPr>
            <p:cNvPr id="16" name="_s1036">
              <a:extLst>
                <a:ext uri="{FF2B5EF4-FFF2-40B4-BE49-F238E27FC236}">
                  <a16:creationId xmlns:a16="http://schemas.microsoft.com/office/drawing/2014/main" id="{D5387D5A-A222-CBAB-67E8-D1B06C9C42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3" y="1722"/>
              <a:ext cx="356" cy="206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_s1037">
              <a:extLst>
                <a:ext uri="{FF2B5EF4-FFF2-40B4-BE49-F238E27FC236}">
                  <a16:creationId xmlns:a16="http://schemas.microsoft.com/office/drawing/2014/main" id="{19AA1165-E6CD-190E-1FAB-5704B9BFE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4" y="1107"/>
              <a:ext cx="821" cy="821"/>
            </a:xfrm>
            <a:prstGeom prst="rect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FFFFFF"/>
                </a:gs>
              </a:gsLst>
              <a:path path="rect">
                <a:fillToRect l="100000" b="10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41990" dir="1593903" algn="ctr" rotWithShape="0">
                <a:schemeClr val="accent2"/>
              </a:outerShdw>
            </a:effec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pt-BR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CONVENCE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pt-BR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DA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pt-BR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JUSTIÇA</a:t>
              </a:r>
            </a:p>
          </p:txBody>
        </p:sp>
        <p:sp>
          <p:nvSpPr>
            <p:cNvPr id="18" name="_s1038">
              <a:extLst>
                <a:ext uri="{FF2B5EF4-FFF2-40B4-BE49-F238E27FC236}">
                  <a16:creationId xmlns:a16="http://schemas.microsoft.com/office/drawing/2014/main" id="{A1770658-9EF5-00AC-F95B-3B058DA63E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58" y="1312"/>
              <a:ext cx="0" cy="412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_s1039">
              <a:extLst>
                <a:ext uri="{FF2B5EF4-FFF2-40B4-BE49-F238E27FC236}">
                  <a16:creationId xmlns:a16="http://schemas.microsoft.com/office/drawing/2014/main" id="{B5DB9B8B-0395-5BD8-BDED-BC9A62549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492"/>
              <a:ext cx="821" cy="821"/>
            </a:xfrm>
            <a:prstGeom prst="rect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FFFFFF"/>
                </a:gs>
              </a:gsLst>
              <a:path path="rect">
                <a:fillToRect l="100000" b="10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41990" dir="1593903" algn="ctr" rotWithShape="0">
                <a:schemeClr val="accent2"/>
              </a:outerShdw>
            </a:effec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pt-BR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CONVENCE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pt-BR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DO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pt-BR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PECADO</a:t>
              </a:r>
            </a:p>
          </p:txBody>
        </p:sp>
        <p:sp>
          <p:nvSpPr>
            <p:cNvPr id="20" name="_s1040">
              <a:extLst>
                <a:ext uri="{FF2B5EF4-FFF2-40B4-BE49-F238E27FC236}">
                  <a16:creationId xmlns:a16="http://schemas.microsoft.com/office/drawing/2014/main" id="{DB9B93F6-3B11-045B-7BCA-904DDD545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1724"/>
              <a:ext cx="821" cy="821"/>
            </a:xfrm>
            <a:prstGeom prst="rect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FFFFFF"/>
                </a:gs>
              </a:gsLst>
              <a:path path="rect">
                <a:fillToRect l="100000" b="10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41990" dir="1593903" algn="ctr" rotWithShape="0">
                <a:schemeClr val="folHlink"/>
              </a:outerShdw>
            </a:effec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pt-BR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O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pt-BR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ESPÍRITO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pt-BR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SANTO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0482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lstício">
  <a:themeElements>
    <a:clrScheme name="Solstí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í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í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Presentation8</Template>
  <TotalTime>77000</TotalTime>
  <Words>1050</Words>
  <Application>Microsoft Office PowerPoint</Application>
  <PresentationFormat>Apresentação na tela (4:3)</PresentationFormat>
  <Paragraphs>117</Paragraphs>
  <Slides>15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16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15</vt:i4>
      </vt:variant>
    </vt:vector>
  </HeadingPairs>
  <TitlesOfParts>
    <vt:vector size="35" baseType="lpstr">
      <vt:lpstr>Algerian</vt:lpstr>
      <vt:lpstr>AngryBirds</vt:lpstr>
      <vt:lpstr>AR DARLING</vt:lpstr>
      <vt:lpstr>Arial</vt:lpstr>
      <vt:lpstr>Blackoak Std</vt:lpstr>
      <vt:lpstr>Browallia New</vt:lpstr>
      <vt:lpstr>Calibri</vt:lpstr>
      <vt:lpstr>Cutrims</vt:lpstr>
      <vt:lpstr>Gill Sans MT</vt:lpstr>
      <vt:lpstr>Impact</vt:lpstr>
      <vt:lpstr>Lucida Sans Typewriter</vt:lpstr>
      <vt:lpstr>Playbill</vt:lpstr>
      <vt:lpstr>Symbol</vt:lpstr>
      <vt:lpstr>Times New Roman</vt:lpstr>
      <vt:lpstr>Verdana</vt:lpstr>
      <vt:lpstr>Wingdings 2</vt:lpstr>
      <vt:lpstr>Tema do Office</vt:lpstr>
      <vt:lpstr>Solstício</vt:lpstr>
      <vt:lpstr>1_Estrutura padrão</vt:lpstr>
      <vt:lpstr>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medical</dc:subject>
  <dc:creator>Sergio</dc:creator>
  <cp:keywords>Medical, Medical PowerPoint template, free, PowerPoint template, download, PPT template, PowerPoint templates, slideshow template, POT, POTX, Power Point template, slide show template</cp:keywords>
  <dc:description>Made by Leawo Software. To find more free PowerPoint templates, please visit http://www.leawo.com/free-powerpoint-templates/</dc:description>
  <cp:lastModifiedBy>Sergio Lenz</cp:lastModifiedBy>
  <cp:revision>1919</cp:revision>
  <dcterms:created xsi:type="dcterms:W3CDTF">2015-06-20T19:52:43Z</dcterms:created>
  <dcterms:modified xsi:type="dcterms:W3CDTF">2025-10-11T18:02:55Z</dcterms:modified>
  <cp:category>PowerPoint template, medical</cp:category>
</cp:coreProperties>
</file>