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60" r:id="rId2"/>
    <p:sldMasterId id="2147483985" r:id="rId3"/>
    <p:sldMasterId id="2147484011" r:id="rId4"/>
  </p:sldMasterIdLst>
  <p:notesMasterIdLst>
    <p:notesMasterId r:id="rId19"/>
  </p:notesMasterIdLst>
  <p:sldIdLst>
    <p:sldId id="256" r:id="rId5"/>
    <p:sldId id="257" r:id="rId6"/>
    <p:sldId id="418" r:id="rId7"/>
    <p:sldId id="377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0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14"/>
    <a:srgbClr val="001B50"/>
    <a:srgbClr val="1C1C1C"/>
    <a:srgbClr val="008080"/>
    <a:srgbClr val="003300"/>
    <a:srgbClr val="420000"/>
    <a:srgbClr val="381906"/>
    <a:srgbClr val="660033"/>
    <a:srgbClr val="5C0000"/>
    <a:srgbClr val="021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110" autoAdjust="0"/>
  </p:normalViewPr>
  <p:slideViewPr>
    <p:cSldViewPr>
      <p:cViewPr varScale="1">
        <p:scale>
          <a:sx n="86" d="100"/>
          <a:sy n="86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6716-8CEF-455D-ACAC-1AC1C904EC9F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C3AC-7C1F-4BD9-B9B3-27B0D313E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8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C3AC-7C1F-4BD9-B9B3-27B0D313EF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8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 anchor="b"/>
          <a:lstStyle>
            <a:lvl1pPr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70DAE88-4073-4FBB-8E9C-9EA1CAA46354}" type="slidenum">
              <a:rPr lang="en-US" altLang="pt-BR" sz="1200" b="0" smtClean="0">
                <a:solidFill>
                  <a:prstClr val="black"/>
                </a:solidFill>
                <a:latin typeface="Times New Roman" pitchFamily="18" charset="0"/>
                <a:ea typeface="+mn-ea"/>
              </a:rPr>
              <a:pPr algn="r" eaLnBrk="1" hangingPunct="1"/>
              <a:t>4</a:t>
            </a:fld>
            <a:endParaRPr lang="en-US" altLang="pt-BR" sz="1200" b="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0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8812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35"/>
            <a:ext cx="5029200" cy="4113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354" tIns="43402" rIns="88354" bIns="43402"/>
          <a:lstStyle/>
          <a:p>
            <a:endParaRPr lang="en-US" altLang="pt-BR"/>
          </a:p>
        </p:txBody>
      </p:sp>
      <p:sp>
        <p:nvSpPr>
          <p:cNvPr id="30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6134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19E-3F27-4C85-910A-32B164D09656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347-6740-4FEA-B48C-635A90C5C45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42E7-FA55-4A0E-ADA7-53E59A4986D0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19E-3F27-4C85-910A-32B164D09656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DA8B-B4BA-4C06-A1A7-DE4B728CC4C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3CD5-9FD8-4704-A8AF-A945A70E4701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E5B-EEEF-48AC-9C55-ADB0609410B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21C3-D2DD-4963-AA9A-C3D02E51F77D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6A3B-7C8C-41AE-99D5-FAF29586958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0DB-F3E3-4081-BB4D-FF620408BDD8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A17-79BA-4E07-89BD-D92EDBA5DAF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DA8B-B4BA-4C06-A1A7-DE4B728CC4C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F542-6C78-4BB0-8232-7484B4415B22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347-6740-4FEA-B48C-635A90C5C45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42E7-FA55-4A0E-ADA7-53E59A4986D0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D8A0-3C24-4BD7-AEDC-D9CF25FF304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3EB3-E353-4214-B8C3-DA21885C13B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F158-AF8A-439E-B7E9-63FC9A70EC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4D5D-151E-458C-A145-140DC0007E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5E2A-C230-43E3-9F57-0DDC7B6081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8DBB-B13F-4CE3-ADC7-DDC5D824210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0BE9-725F-4E40-9ABC-E64D62715B0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3CD5-9FD8-4704-A8AF-A945A70E4701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AFE2-B280-4F92-A6B7-9FE60BC311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04D8-5CA1-482C-92EC-CA076B41943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E7DF-EE95-4B00-9702-8B3FCC540A5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567C-63A4-468A-9F54-DC903533F1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7032-193B-4982-940D-2F766077DF8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1637-54CB-42FD-8073-C7EA611E23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32AB-495A-45D2-8368-6803EDC8247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73E3-0A04-4A3F-B78F-0224E26112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2352-F1EC-4565-B0E4-FE633AE3F59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8F06-0006-42CE-A5A2-05E81DFCAF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E5B-EEEF-48AC-9C55-ADB0609410B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669B-C6FA-44AB-A8B4-4A9D437BE6A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3EF1-B69C-4F35-A394-42F82A6A6A1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F733-5A04-49BD-A7A9-7022FF22DA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FF31-92A3-4A34-A997-3C4CFD1438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AEF8-286B-48F2-B719-C5F3486E9DE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B6AC-BFD3-440E-9A73-F7D8F4537B5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27B2-D7C9-4BDB-A02A-FFC5197D58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21C3-D2DD-4963-AA9A-C3D02E51F77D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6A3B-7C8C-41AE-99D5-FAF29586958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0DB-F3E3-4081-BB4D-FF620408BDD8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A17-79BA-4E07-89BD-D92EDBA5DAF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F542-6C78-4BB0-8232-7484B4415B22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3B84-6B53-4D92-ABC1-1A015E436E30}" type="datetimeFigureOut">
              <a:rPr lang="zh-CN" altLang="pt-BR" smtClean="0"/>
              <a:pPr/>
              <a:t>2025/10/4</a:t>
            </a:fld>
            <a:endParaRPr lang="zh-CN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C7D8-9C80-4505-A1BB-40215834D48E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E93B84-6B53-4D92-ABC1-1A015E436E30}" type="datetimeFigureOut">
              <a:rPr lang="zh-CN" altLang="pt-BR" smtClean="0"/>
              <a:pPr/>
              <a:t>2025/10/4</a:t>
            </a:fld>
            <a:endParaRPr lang="zh-CN" alt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C2C7D8-9C80-4505-A1BB-40215834D48E}" type="slidenum">
              <a:rPr lang="zh-CN" altLang="en-US" smtClean="0"/>
              <a:pPr/>
              <a:t>‹nº›</a:t>
            </a:fld>
            <a:endParaRPr lang="zh-CN" altLang="en-US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DF4BCE-223F-4C1C-B586-66B53512A81E}" type="slidenum">
              <a:rPr lang="pt-BR">
                <a:solidFill>
                  <a:srgbClr val="000000"/>
                </a:solidFill>
                <a:ea typeface="+mn-ea"/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48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3BA978-14D7-4E40-8C73-1BF82580776B}" type="slidenum">
              <a:rPr lang="pt-BR">
                <a:solidFill>
                  <a:srgbClr val="000000"/>
                </a:solidFill>
                <a:ea typeface="+mn-ea"/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8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83CC3A7-A31D-3738-34B3-18788C39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93" y="-15446"/>
            <a:ext cx="9159638" cy="68734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292080" y="5943442"/>
            <a:ext cx="3579394" cy="605681"/>
          </a:xfrm>
          <a:prstGeom prst="rect">
            <a:avLst/>
          </a:prstGeom>
          <a:noFill/>
          <a:effectLst>
            <a:glow rad="63500">
              <a:schemeClr val="bg2"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 eaLnBrk="1" hangingPunct="1"/>
            <a:r>
              <a:rPr kumimoji="0" lang="en-US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ackoak Std" pitchFamily="82" charset="0"/>
                <a:cs typeface="Agent Orange" panose="00000400000000000000" pitchFamily="2" charset="0"/>
              </a:rPr>
              <a:t>4.Trimestre 2025</a:t>
            </a:r>
            <a:endParaRPr kumimoji="0" lang="pt-BR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ackoak Std" pitchFamily="82" charset="0"/>
              <a:cs typeface="Agent Orange" panose="000004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25481" y="5480338"/>
            <a:ext cx="2880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cap="none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Lição 2</a:t>
            </a:r>
            <a:r>
              <a:rPr lang="pt-BR" sz="28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-</a:t>
            </a:r>
            <a:r>
              <a:rPr lang="pt-BR" sz="2800" b="1" cap="none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 </a:t>
            </a:r>
            <a:r>
              <a:rPr lang="pt-BR" sz="20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12/10/2025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32582" y="6118603"/>
            <a:ext cx="2807370" cy="577077"/>
          </a:xfrm>
          <a:prstGeom prst="rect">
            <a:avLst/>
          </a:prstGeom>
          <a:solidFill>
            <a:srgbClr val="FFFFFF">
              <a:shade val="85000"/>
              <a:alpha val="72000"/>
            </a:srgbClr>
          </a:solidFill>
          <a:ln>
            <a:noFill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r>
              <a:rPr kumimoji="0" lang="en-US" sz="1050" b="1" dirty="0">
                <a:latin typeface="Verdana" pitchFamily="34" charset="0"/>
              </a:rPr>
              <a:t>Pr. Sérgio A. Lenz </a:t>
            </a:r>
          </a:p>
          <a:p>
            <a:r>
              <a:rPr kumimoji="0" lang="en-US" sz="1050" b="1" dirty="0">
                <a:latin typeface="Verdana" pitchFamily="34" charset="0"/>
              </a:rPr>
              <a:t>Fone: (48) 99999-1980</a:t>
            </a:r>
          </a:p>
          <a:p>
            <a:r>
              <a:rPr kumimoji="0" lang="en-US" sz="1050" b="1" dirty="0">
                <a:latin typeface="Verdana" pitchFamily="34" charset="0"/>
              </a:rPr>
              <a:t>E-mail: sergio.joinville@gmail.com  </a:t>
            </a:r>
          </a:p>
        </p:txBody>
      </p:sp>
      <p:pic>
        <p:nvPicPr>
          <p:cNvPr id="1026" name="Picture 2" descr="C:\Sergio Lenz\Fotos\EU\eu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4574"/>
            <a:ext cx="1298140" cy="15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m para FAMIL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9" descr="Resultado de imagem para FAMILI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-108520" y="271720"/>
            <a:ext cx="9067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Sans Typewriter" panose="020B0509030504030204" pitchFamily="49" charset="0"/>
                <a:cs typeface="Arial" charset="0"/>
              </a:rPr>
              <a:t>SANTIFICAÇAO PROGRESSIVA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Sans Typewriter" panose="020B0509030504030204" pitchFamily="49" charset="0"/>
                <a:cs typeface="Arial" charset="0"/>
              </a:rPr>
              <a:t>VS.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Sans Typewriter" panose="020B0509030504030204" pitchFamily="49" charset="0"/>
                <a:cs typeface="Arial" charset="0"/>
              </a:rPr>
              <a:t>INSTANTÂNEA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0C6D-76FB-F3EF-D47D-A25B6AD91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04C187D-EDC5-B788-1631-0E4318CB9335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A SANTIFICAÇÃO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52FEC55C-075A-DC84-8E5D-40C6484196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A435F72B-460D-08C6-E0AE-63CE48332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70C79C9-6006-EFA1-550C-487675E44C83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2.3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Perseverança e Disciplina no Caminho da Santificação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7784A1-48FD-3C83-F991-FFFBD690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71"/>
            <a:ext cx="914400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C41C-F59C-9A13-3A66-45ECBBF8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EA7705B-DA1A-E3A7-7ACF-817EFF8E6633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UNINDO OS DOIS ASPECTOS DA SANTIFICAÇÃO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754DA8A6-4CE9-D75C-CD1B-86CE5AADF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FC9997CF-305A-5E9A-60C7-C587F7B1A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A92E0A-03D9-C18F-9EEF-74C71DDCE800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3.1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Santificação Instantânea: o Ponto de Partida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17B11B-25AB-9A37-6088-CDE53DC7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59" b="5845"/>
          <a:stretch>
            <a:fillRect/>
          </a:stretch>
        </p:blipFill>
        <p:spPr>
          <a:xfrm>
            <a:off x="521804" y="1704278"/>
            <a:ext cx="8100392" cy="51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272D-CE50-CF33-B444-64AD8449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F9BC71-4185-7809-C27A-C2E5DF54EAE3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UNINDO OS DOIS ASPECTOS DA SANTIFICAÇÃO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72EBF74D-AA4B-B5B1-EFFB-3C780BFC1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AFDF607D-7E26-8265-C6D0-ECF33F90A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0610BBA-2096-6C58-6FC6-4841F26F9239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3.2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A Conexão com a Santificação Progressiva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E4842D-B1D8-979D-A0A8-73B07EDA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3" t="1496" r="1139" b="7657"/>
          <a:stretch>
            <a:fillRect/>
          </a:stretch>
        </p:blipFill>
        <p:spPr>
          <a:xfrm>
            <a:off x="107504" y="1633455"/>
            <a:ext cx="8928992" cy="52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3181E-EDFE-029C-ED24-30EE0205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5601446-67BB-586A-C783-FF8A2F4C6ADF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UNINDO OS DOIS ASPECTOS DA SANTIFICAÇÃO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11B45A23-2E56-B1FB-A353-36188EDFE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3478F572-0E3C-1D67-0A32-A07C18925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B31BE0B-9D6F-86CD-D115-B8BA5359A90B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3.3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A Perfeição Final: Glorificação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6727D8-F638-F0D2-78BD-BD30F811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7" y="1772816"/>
            <a:ext cx="8081178" cy="45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⁠Resuminho: A santificação bíblica... Marcelo Rissma - Pensador">
            <a:extLst>
              <a:ext uri="{FF2B5EF4-FFF2-40B4-BE49-F238E27FC236}">
                <a16:creationId xmlns:a16="http://schemas.microsoft.com/office/drawing/2014/main" id="{F2DA6682-865A-2961-B59F-6B43CE66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2"/>
          <a:stretch>
            <a:fillRect/>
          </a:stretch>
        </p:blipFill>
        <p:spPr bwMode="auto">
          <a:xfrm>
            <a:off x="0" y="1844823"/>
            <a:ext cx="9144001" cy="500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32973" y="24165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  <a:cs typeface="Arial" charset="0"/>
              </a:rPr>
              <a:t>C o n c l u s Ã o</a:t>
            </a:r>
            <a:endParaRPr lang="pt-BR" sz="66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  <a:cs typeface="Arial" charset="0"/>
            </a:endParaRPr>
          </a:p>
        </p:txBody>
      </p:sp>
      <p:sp>
        <p:nvSpPr>
          <p:cNvPr id="2" name="AutoShape 4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7"/>
          <p:cNvSpPr txBox="1">
            <a:spLocks/>
          </p:cNvSpPr>
          <p:nvPr/>
        </p:nvSpPr>
        <p:spPr>
          <a:xfrm>
            <a:off x="2957577" y="3751312"/>
            <a:ext cx="6228184" cy="685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31B6FD"/>
              </a:buClr>
              <a:buFont typeface="Symbol" pitchFamily="18" charset="2"/>
              <a:buNone/>
            </a:pPr>
            <a:r>
              <a:rPr lang="en-US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ryBirds" pitchFamily="2" charset="0"/>
              </a:rPr>
              <a:t>O B J E T I V O</a:t>
            </a:r>
            <a:endParaRPr lang="pt-BR" sz="4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ngryBirds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63663" y="0"/>
            <a:ext cx="6283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ryBirds" pitchFamily="2" charset="0"/>
                <a:ea typeface="+mn-ea"/>
                <a:cs typeface="Arial" charset="0"/>
              </a:rPr>
              <a:t>Texto Chave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2780927"/>
            <a:ext cx="3120334" cy="195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57577" y="867067"/>
            <a:ext cx="60931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“Porque com uma só oblação aperfeiçoou para sempre os que são santificados.” ( </a:t>
            </a:r>
            <a:r>
              <a:rPr lang="pt-BR" sz="44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Hb</a:t>
            </a:r>
            <a:r>
              <a:rPr lang="pt-B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10:</a:t>
            </a:r>
            <a:r>
              <a:rPr lang="pt-BR" sz="4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pt-B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58715" y="4705272"/>
            <a:ext cx="60931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Demonstrar diferenças e complementariedades entre a santificação instantânea e a progressiva</a:t>
            </a:r>
            <a:r>
              <a:rPr lang="pt-BR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3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46335" y="0"/>
            <a:ext cx="6283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  <a:cs typeface="Arial" charset="0"/>
              </a:rPr>
              <a:t>LEITURA  BÍBLICA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980728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</a:rPr>
              <a:t>³</a:t>
            </a:r>
            <a:r>
              <a:rPr lang="pt-BR" sz="2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Ou não sabeis que todos quantos fomos batizados em Jesus Cristo fomos batizados na sua morte? </a:t>
            </a:r>
          </a:p>
          <a:p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charset="-122"/>
                <a:cs typeface="+mn-cs"/>
              </a:rPr>
              <a:t>⁴</a:t>
            </a:r>
            <a:r>
              <a:rPr lang="pt-BR" sz="2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De sorte que fomos sepultados com ele pelo batismo na morte; para que, como Cristo foi ressuscitado dentre os mortos, pela glória do Pai, assim andemos nós também em novidade de vida.</a:t>
            </a:r>
          </a:p>
          <a:p>
            <a:pPr algn="l"/>
            <a:r>
              <a:rPr lang="pt-BR" sz="2200" b="0" i="0" dirty="0">
                <a:effectLst/>
                <a:latin typeface="Arial" panose="020B0604020202020204" pitchFamily="34" charset="0"/>
              </a:rPr>
              <a:t>¹¹ Assim também vós considerai-vos certamente mortos para o pecado, mas vivos para Deus em Cristo Jesus nosso Senhor.</a:t>
            </a:r>
          </a:p>
          <a:p>
            <a:pPr algn="l"/>
            <a:r>
              <a:rPr lang="pt-BR" sz="2200" b="0" i="0" dirty="0">
                <a:effectLst/>
                <a:latin typeface="Arial" panose="020B0604020202020204" pitchFamily="34" charset="0"/>
              </a:rPr>
              <a:t>¹² Não reine, portanto, o pecado em vosso corpo mortal, para lhe obedecerdes em suas concupiscências;</a:t>
            </a:r>
          </a:p>
          <a:p>
            <a:pPr algn="l"/>
            <a:r>
              <a:rPr lang="pt-BR" sz="2200" b="0" i="0" dirty="0">
                <a:effectLst/>
                <a:latin typeface="Arial" panose="020B0604020202020204" pitchFamily="34" charset="0"/>
              </a:rPr>
              <a:t>¹³ Nem tampouco apresenteis os vossos membros ao pecado por instrumentos de iniquidade; mas apresentai-vos a Deus, como vivos dentre mortos, e os vossos membros a Deus, como instrumentos de justiça.</a:t>
            </a:r>
          </a:p>
          <a:p>
            <a:pPr algn="l"/>
            <a:r>
              <a:rPr lang="pt-BR" sz="2200" b="0" i="0" dirty="0">
                <a:effectLst/>
                <a:latin typeface="Arial" panose="020B0604020202020204" pitchFamily="34" charset="0"/>
              </a:rPr>
              <a:t>¹⁴ Porque o pecado não terá domínio sobre vós, pois não estais debaixo da lei, mas debaixo da graça. </a:t>
            </a:r>
          </a:p>
        </p:txBody>
      </p:sp>
    </p:spTree>
    <p:extLst>
      <p:ext uri="{BB962C8B-B14F-4D97-AF65-F5344CB8AC3E}">
        <p14:creationId xmlns:p14="http://schemas.microsoft.com/office/powerpoint/2010/main" val="3237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27C7DC-A0A2-2605-F006-127BED9F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4064168" y="-4141113"/>
            <a:ext cx="1015663" cy="9144001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rs. Monster Expanded" pitchFamily="2" charset="0"/>
                <a:cs typeface="Arial" charset="0"/>
              </a:rPr>
              <a:t>I N T R O D U Ç Ã O</a:t>
            </a:r>
            <a:endParaRPr lang="pt-BR" sz="54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rs. Monster Expanded" pitchFamily="2" charset="0"/>
              <a:cs typeface="Arial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63D6BB-B1D9-805D-4D9B-94DF9D0C6030}"/>
              </a:ext>
            </a:extLst>
          </p:cNvPr>
          <p:cNvSpPr/>
          <p:nvPr/>
        </p:nvSpPr>
        <p:spPr>
          <a:xfrm>
            <a:off x="2843808" y="3933056"/>
            <a:ext cx="4968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santificação é um evento único ou progressivo?</a:t>
            </a:r>
          </a:p>
        </p:txBody>
      </p:sp>
    </p:spTree>
    <p:extLst>
      <p:ext uri="{BB962C8B-B14F-4D97-AF65-F5344CB8AC3E}">
        <p14:creationId xmlns:p14="http://schemas.microsoft.com/office/powerpoint/2010/main" val="37320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SANTIFICAÇÃO INSTANTÂNEA</a:t>
            </a:r>
          </a:p>
        </p:txBody>
      </p:sp>
      <p:sp>
        <p:nvSpPr>
          <p:cNvPr id="3" name="AutoShape 6" descr="blob:https://web.whatsapp.com/b4782eca-44e3-4a6c-8259-abe30f6420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Separação para Deus no Momento da Salvação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C5D517-0727-5EB3-B386-5C6E6297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16"/>
          <a:stretch>
            <a:fillRect/>
          </a:stretch>
        </p:blipFill>
        <p:spPr>
          <a:xfrm>
            <a:off x="121303" y="2350029"/>
            <a:ext cx="6603082" cy="38417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C3B330-D898-4487-4108-2D7A66B9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77" y="1988840"/>
            <a:ext cx="2868923" cy="43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A5439-D67E-3FFC-BC72-27F9F94F3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F720C7-F987-BE5B-CD2E-B016C47FC591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SANTIFICAÇÃO INSTANTÂNEA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D2DF5281-64FA-3ADF-6862-3E1A5F928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0A9F7750-7261-27FC-5992-289377B37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3D2D1DE-811A-8FB1-01BF-ED0AC10AD2CB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1.2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Justificação e Santificação: Relação Inseparável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5BAA78-6292-E1C8-B3D5-45344788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571"/>
            <a:ext cx="9144000" cy="532534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39DE620-5899-B06E-0594-E212D194E826}"/>
              </a:ext>
            </a:extLst>
          </p:cNvPr>
          <p:cNvSpPr/>
          <p:nvPr/>
        </p:nvSpPr>
        <p:spPr>
          <a:xfrm>
            <a:off x="-2119" y="1547571"/>
            <a:ext cx="376516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Uma nova identidade.</a:t>
            </a:r>
          </a:p>
          <a:p>
            <a:pPr algn="ctr"/>
            <a:r>
              <a:rPr lang="pt-B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Um novo propósito.</a:t>
            </a:r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8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A681B-46D2-B87E-DC88-12BF181C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30A2AC0-C76E-EA53-98C4-8E56C2A20617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SANTIFICAÇÃO INSTANTÂNEA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BF1904A3-6754-616B-6002-8EA324426A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5A1ECFB4-125E-C099-8C7C-2920DC067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ECD28C-32EE-79A5-78A4-BB26E07E0A54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1.3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O Papel de Cristo na Santificação Instantânea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1D53D4-E791-4F3F-A0EB-E287D65F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19"/>
          <a:stretch>
            <a:fillRect/>
          </a:stretch>
        </p:blipFill>
        <p:spPr>
          <a:xfrm>
            <a:off x="0" y="2768447"/>
            <a:ext cx="9144000" cy="408955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B82DB8B-03D5-A8F1-97CA-3F894CDE7AC7}"/>
              </a:ext>
            </a:extLst>
          </p:cNvPr>
          <p:cNvSpPr/>
          <p:nvPr/>
        </p:nvSpPr>
        <p:spPr>
          <a:xfrm>
            <a:off x="3419872" y="537321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utoShape 2" descr="Faixa Banner PNG Picture, Black Gold Faixa Banner Ribbon, Black Faixa ...">
            <a:extLst>
              <a:ext uri="{FF2B5EF4-FFF2-40B4-BE49-F238E27FC236}">
                <a16:creationId xmlns:a16="http://schemas.microsoft.com/office/drawing/2014/main" id="{4BD52571-3352-B842-2C38-40C5CB1DD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4" descr="Faixa Banner PNG Picture, Black Gold Faixa Banner Ribbon, Black Faixa ...">
            <a:extLst>
              <a:ext uri="{FF2B5EF4-FFF2-40B4-BE49-F238E27FC236}">
                <a16:creationId xmlns:a16="http://schemas.microsoft.com/office/drawing/2014/main" id="{672B1874-9894-ED14-CA6E-C35E6AF5B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A1F7150-EC4D-E7B4-231C-D6604905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350" b="42650"/>
          <a:stretch>
            <a:fillRect/>
          </a:stretch>
        </p:blipFill>
        <p:spPr>
          <a:xfrm>
            <a:off x="2339752" y="1770593"/>
            <a:ext cx="44644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50903-B42E-D845-F3A5-8E6D729E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E47E9C2-6E93-6152-77CB-46B9F2293EC4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A SANTIFICAÇÃO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E972C3B5-EDA2-7D8C-D957-55005CA7B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E06EF7F9-70B0-1E48-C5B8-6DB7B4CF15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0EA045F-40DD-361F-E5DE-338656D404F7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2.1</a:t>
            </a:r>
            <a:r>
              <a:rPr lang="pt-BR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Crescendo à Imagem de Cristo</a:t>
            </a:r>
            <a:r>
              <a:rPr lang="pt-BR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6D1A0B-B24C-D75A-5289-C17D60C1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8" r="12988" b="34600"/>
          <a:stretch>
            <a:fillRect/>
          </a:stretch>
        </p:blipFill>
        <p:spPr>
          <a:xfrm>
            <a:off x="0" y="1988840"/>
            <a:ext cx="9142738" cy="486122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311B417-DDA6-0D4C-528D-D16EA4F23747}"/>
              </a:ext>
            </a:extLst>
          </p:cNvPr>
          <p:cNvSpPr/>
          <p:nvPr/>
        </p:nvSpPr>
        <p:spPr>
          <a:xfrm>
            <a:off x="307975" y="3573016"/>
            <a:ext cx="85498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Abandonar velhas práticas e permitir que o Espírito Santo implante a Palavra em nossos corações.</a:t>
            </a:r>
          </a:p>
        </p:txBody>
      </p:sp>
    </p:spTree>
    <p:extLst>
      <p:ext uri="{BB962C8B-B14F-4D97-AF65-F5344CB8AC3E}">
        <p14:creationId xmlns:p14="http://schemas.microsoft.com/office/powerpoint/2010/main" val="12048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BA0F-88B0-64E1-D6F7-78AD1BC8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FCBDEBE-1B48-8CEA-6A81-0B92DFE56084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A SANTIFICAÇÃO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977A2840-19AB-2778-CCD2-EA2D742C1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E241358D-F9AC-75C0-9C92-D4260E95A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7539DA-43BA-F5A3-85A7-EB0AFB7E66C1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2.2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Do Velho ao Novo: a Mudança Gerada pelo Espírito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9D4EC6-13B1-522B-2D0E-9492222A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98" b="16391"/>
          <a:stretch>
            <a:fillRect/>
          </a:stretch>
        </p:blipFill>
        <p:spPr>
          <a:xfrm>
            <a:off x="0" y="1540615"/>
            <a:ext cx="9144000" cy="53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Presentation8</Template>
  <TotalTime>76708</TotalTime>
  <Words>426</Words>
  <Application>Microsoft Office PowerPoint</Application>
  <PresentationFormat>Apresentação na tela (4:3)</PresentationFormat>
  <Paragraphs>45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34" baseType="lpstr">
      <vt:lpstr>AngryBirds</vt:lpstr>
      <vt:lpstr>AR DARLING</vt:lpstr>
      <vt:lpstr>Arial</vt:lpstr>
      <vt:lpstr>Blackoak Std</vt:lpstr>
      <vt:lpstr>Browallia New</vt:lpstr>
      <vt:lpstr>Calibri</vt:lpstr>
      <vt:lpstr>Cutrims</vt:lpstr>
      <vt:lpstr>Gill Sans MT</vt:lpstr>
      <vt:lpstr>Impact</vt:lpstr>
      <vt:lpstr>Lucida Sans Typewriter</vt:lpstr>
      <vt:lpstr>Mrs. Monster Expanded</vt:lpstr>
      <vt:lpstr>Playbill</vt:lpstr>
      <vt:lpstr>Symbol</vt:lpstr>
      <vt:lpstr>Times New Roman</vt:lpstr>
      <vt:lpstr>Verdana</vt:lpstr>
      <vt:lpstr>Wingdings 2</vt:lpstr>
      <vt:lpstr>Tema do Office</vt:lpstr>
      <vt:lpstr>Solstício</vt:lpstr>
      <vt:lpstr>1_Estrutura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medical</dc:subject>
  <dc:creator>Sergio</dc:creator>
  <cp:keywords>Medical, Medical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Sergio Lenz</cp:lastModifiedBy>
  <cp:revision>1910</cp:revision>
  <dcterms:created xsi:type="dcterms:W3CDTF">2015-06-20T19:52:43Z</dcterms:created>
  <dcterms:modified xsi:type="dcterms:W3CDTF">2025-10-04T12:37:39Z</dcterms:modified>
  <cp:category>PowerPoint template, medical</cp:category>
</cp:coreProperties>
</file>