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4630400" cy="8229600"/>
  <p:notesSz cx="8229600" cy="14630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1578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3371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359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92E8E84D-38DB-306A-DF79-7F8089B866C2}"/>
              </a:ext>
            </a:extLst>
          </p:cNvPr>
          <p:cNvSpPr txBox="1"/>
          <p:nvPr/>
        </p:nvSpPr>
        <p:spPr>
          <a:xfrm>
            <a:off x="5204197" y="336477"/>
            <a:ext cx="942620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6600" b="1" dirty="0">
                <a:solidFill>
                  <a:schemeClr val="accent1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Franklin Gothic Demi Cond" panose="020B0706030402020204" pitchFamily="34" charset="0"/>
              </a:rPr>
              <a:t>Santificação instantânea </a:t>
            </a:r>
          </a:p>
          <a:p>
            <a:r>
              <a:rPr lang="pt-BR" sz="6600" b="1" dirty="0">
                <a:solidFill>
                  <a:schemeClr val="accent1"/>
                </a:solidFill>
                <a:effectLst>
                  <a:glow rad="101600">
                    <a:schemeClr val="accent4">
                      <a:lumMod val="40000"/>
                      <a:lumOff val="60000"/>
                      <a:alpha val="60000"/>
                    </a:schemeClr>
                  </a:glow>
                </a:effectLst>
                <a:latin typeface="Franklin Gothic Demi Cond" panose="020B0706030402020204" pitchFamily="34" charset="0"/>
              </a:rPr>
              <a:t>vs. progressiva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8707AE8-6FBF-79CD-56C1-4CA749781E57}"/>
              </a:ext>
            </a:extLst>
          </p:cNvPr>
          <p:cNvSpPr txBox="1"/>
          <p:nvPr/>
        </p:nvSpPr>
        <p:spPr>
          <a:xfrm>
            <a:off x="6091817" y="3831163"/>
            <a:ext cx="72702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/>
              <a:t>Escola Bíblica e Pequenos Grupos</a:t>
            </a:r>
          </a:p>
          <a:p>
            <a:pPr algn="ctr"/>
            <a:r>
              <a:rPr lang="pt-BR" sz="3200" dirty="0"/>
              <a:t>Tema: Santidade – O Chamado de </a:t>
            </a:r>
          </a:p>
          <a:p>
            <a:pPr algn="ctr"/>
            <a:r>
              <a:rPr lang="pt-BR" sz="3200" dirty="0"/>
              <a:t>Deus para a Sua Igreja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33AF767-C60B-4633-42B8-ED80ADBC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54752" cy="8229600"/>
          </a:xfrm>
          <a:prstGeom prst="rect">
            <a:avLst/>
          </a:prstGeom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0A8A51F0-EC44-9F91-C153-7DB48B6335F4}"/>
              </a:ext>
            </a:extLst>
          </p:cNvPr>
          <p:cNvSpPr/>
          <p:nvPr/>
        </p:nvSpPr>
        <p:spPr>
          <a:xfrm>
            <a:off x="5356203" y="2468899"/>
            <a:ext cx="8741934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7039701A-4B35-4368-B1CB-A41FB1AC3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505" y="5793505"/>
            <a:ext cx="4749196" cy="1719221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A667135D-592F-5533-16C0-9D3AD6515029}"/>
              </a:ext>
            </a:extLst>
          </p:cNvPr>
          <p:cNvSpPr txBox="1"/>
          <p:nvPr/>
        </p:nvSpPr>
        <p:spPr>
          <a:xfrm>
            <a:off x="5356203" y="2614613"/>
            <a:ext cx="8741934" cy="830997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Uma exploração profunda sobre as duas dimensões essenciais da santificação cristã e como elas moldam nossa jornada de fé.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2106105E-B54D-9304-0A4F-F6AC7782A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715" y="3564836"/>
            <a:ext cx="8742422" cy="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77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24013"/>
            <a:ext cx="9708118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1.2. Justificação e Santificação: Relação </a:t>
            </a:r>
            <a:r>
              <a:rPr lang="en-US" sz="28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Inseparável</a:t>
            </a: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2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3790" y="1592919"/>
            <a:ext cx="4347567" cy="79379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992148" y="258506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Justificação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992148" y="3014287"/>
            <a:ext cx="3950851" cy="1366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Nos coloca em uma posição juridicamente perfeita diante de Deus</a:t>
            </a:r>
            <a:endParaRPr lang="en-US" sz="2800" dirty="0">
              <a:latin typeface="+mj-lt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141357" y="1592919"/>
            <a:ext cx="4347567" cy="7937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339715" y="2585067"/>
            <a:ext cx="350403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Santificação Instantânea</a:t>
            </a:r>
            <a:endParaRPr lang="en-US" sz="2800" dirty="0"/>
          </a:p>
        </p:txBody>
      </p:sp>
      <p:sp>
        <p:nvSpPr>
          <p:cNvPr id="8" name="Text 4"/>
          <p:cNvSpPr/>
          <p:nvPr/>
        </p:nvSpPr>
        <p:spPr>
          <a:xfrm>
            <a:off x="5339715" y="3014287"/>
            <a:ext cx="3950851" cy="9522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Nos dá um propósito santo e uma nova direção de vida</a:t>
            </a:r>
            <a:endParaRPr lang="en-US" sz="2800" dirty="0">
              <a:latin typeface="+mj-lt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88924" y="1592919"/>
            <a:ext cx="4347567" cy="7937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87282" y="2585067"/>
            <a:ext cx="350403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Vida Transformada</a:t>
            </a:r>
            <a:endParaRPr lang="en-US" sz="2800" dirty="0"/>
          </a:p>
        </p:txBody>
      </p:sp>
      <p:sp>
        <p:nvSpPr>
          <p:cNvPr id="11" name="Text 6"/>
          <p:cNvSpPr/>
          <p:nvPr/>
        </p:nvSpPr>
        <p:spPr>
          <a:xfrm>
            <a:off x="9687282" y="3014287"/>
            <a:ext cx="3950851" cy="13666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Resulta em crescimento contínuo na graça ao longo da jornada</a:t>
            </a:r>
            <a:endParaRPr lang="en-US" sz="2800" dirty="0">
              <a:latin typeface="+mj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3059A1-C4EE-ED92-3BC6-EC3EDF9E2F96}"/>
              </a:ext>
            </a:extLst>
          </p:cNvPr>
          <p:cNvSpPr txBox="1"/>
          <p:nvPr/>
        </p:nvSpPr>
        <p:spPr>
          <a:xfrm>
            <a:off x="793789" y="4346817"/>
            <a:ext cx="1315422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A justificação nos torna justos diante de Deus, enquanto a santificação instantânea nos dá um novo propósito e direção. Ambas acontecem na conversão: a justificação remove a culpa do pecado e a santificação inicia nossa libertação de seu poder, sendo depois evidenciada por um crescimento constante na graça ao longo da vida cristã.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5813" y="540187"/>
            <a:ext cx="9610963" cy="368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1.2. Justificação e Santificação: Relação </a:t>
            </a:r>
            <a:r>
              <a:rPr lang="en-US" sz="28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Inseparável</a:t>
            </a: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28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85" y="1349566"/>
            <a:ext cx="4935855" cy="493585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103159" y="1399580"/>
            <a:ext cx="5167585" cy="3760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Uma Ilustração Poderosa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5103160" y="1902976"/>
            <a:ext cx="8741428" cy="152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Enquanto a justificação muda nosso status legal para "livres da culpa do pecado", a santificação instantânea trata do nosso novo pertencimento espiritual, agora consagrados ao Senhor.</a:t>
            </a:r>
            <a:endParaRPr lang="en-US" sz="2800" dirty="0">
              <a:latin typeface="+mj-lt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681182" y="3326190"/>
            <a:ext cx="9254296" cy="2959231"/>
          </a:xfrm>
          <a:prstGeom prst="roundRect">
            <a:avLst>
              <a:gd name="adj" fmla="val 3944"/>
            </a:avLst>
          </a:prstGeom>
          <a:solidFill>
            <a:srgbClr val="C7C9EA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8292" y="3546527"/>
            <a:ext cx="280774" cy="196453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4580D35-9063-F65A-EC4D-E279E8BE7D1E}"/>
              </a:ext>
            </a:extLst>
          </p:cNvPr>
          <p:cNvSpPr txBox="1"/>
          <p:nvPr/>
        </p:nvSpPr>
        <p:spPr>
          <a:xfrm>
            <a:off x="5103160" y="3343084"/>
            <a:ext cx="874142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Imagine um prisioneiro que, ao ser perdoado e liberado pelo rei, não apenas sai da prisão escura, mas recebe uma nova função honrada no reino do próprio rei que o libertou. Ele não é apenas livre da condenação, mas agora é parte privilegiada da casa real, com novas responsabilidades e dignidade.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8C5E83-E003-FDFD-4BDB-46C2C6D47625}"/>
              </a:ext>
            </a:extLst>
          </p:cNvPr>
          <p:cNvSpPr txBox="1"/>
          <p:nvPr/>
        </p:nvSpPr>
        <p:spPr>
          <a:xfrm>
            <a:off x="371751" y="6313761"/>
            <a:ext cx="1375368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Essa separação divina é o ponto de partida essencial para a transformação contínua que virá depois. Não é um fim em si mesma, mas o início glorioso de uma jornada de santidade que será desenvolvida dia após dia, passo a passo, enquanto caminhamos com Cristo em direção à conformidade plena com Sua imagem.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867762" y="406169"/>
            <a:ext cx="8397862" cy="362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1.3. O Papel de Cristo na Santificação Instantânea</a:t>
            </a:r>
            <a:endParaRPr lang="en-US" sz="2800" dirty="0"/>
          </a:p>
        </p:txBody>
      </p:sp>
      <p:sp>
        <p:nvSpPr>
          <p:cNvPr id="4" name="Text 1"/>
          <p:cNvSpPr/>
          <p:nvPr/>
        </p:nvSpPr>
        <p:spPr>
          <a:xfrm>
            <a:off x="4882763" y="911424"/>
            <a:ext cx="7815501" cy="1432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6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Com uma só oblação aperfeiçoou para sempre</a:t>
            </a:r>
            <a:endParaRPr lang="en-US" sz="4500" dirty="0"/>
          </a:p>
        </p:txBody>
      </p:sp>
      <p:sp>
        <p:nvSpPr>
          <p:cNvPr id="5" name="Text 2"/>
          <p:cNvSpPr/>
          <p:nvPr/>
        </p:nvSpPr>
        <p:spPr>
          <a:xfrm>
            <a:off x="5116840" y="2700664"/>
            <a:ext cx="2516694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800" b="1" dirty="0">
                <a:solidFill>
                  <a:srgbClr val="00206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Hebreus 10:14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Shape 4"/>
          <p:cNvSpPr/>
          <p:nvPr/>
        </p:nvSpPr>
        <p:spPr>
          <a:xfrm>
            <a:off x="4867762" y="2669184"/>
            <a:ext cx="22860" cy="121027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8" name="Text 5"/>
          <p:cNvSpPr/>
          <p:nvPr/>
        </p:nvSpPr>
        <p:spPr>
          <a:xfrm>
            <a:off x="4867762" y="4136697"/>
            <a:ext cx="2076093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Obra Perfeita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4867762" y="5269549"/>
            <a:ext cx="3980423" cy="288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Definitiva e Irrevogável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4879192" y="6553049"/>
            <a:ext cx="2875029" cy="2595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Sacrifício Perfeito</a:t>
            </a:r>
            <a:endParaRPr lang="en-US" sz="2400" dirty="0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0FE2B6E-D2AB-69A3-DC02-D0FCD525B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5901"/>
            <a:ext cx="4629150" cy="82296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CC41FE6-0FCB-6973-A8C8-FC64F0FE76B0}"/>
              </a:ext>
            </a:extLst>
          </p:cNvPr>
          <p:cNvSpPr txBox="1"/>
          <p:nvPr/>
        </p:nvSpPr>
        <p:spPr>
          <a:xfrm>
            <a:off x="5013454" y="2934760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"Porque com uma só oblação aperfeiçoou para </a:t>
            </a:r>
          </a:p>
          <a:p>
            <a:r>
              <a:rPr lang="pt-BR" sz="2800" dirty="0">
                <a:solidFill>
                  <a:srgbClr val="002060"/>
                </a:solidFill>
              </a:rPr>
              <a:t>sempre os que estão sendo santificados."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C93B3B9-2EEB-2EBD-D69D-03EBB1D6CE81}"/>
              </a:ext>
            </a:extLst>
          </p:cNvPr>
          <p:cNvSpPr txBox="1"/>
          <p:nvPr/>
        </p:nvSpPr>
        <p:spPr>
          <a:xfrm>
            <a:off x="4786096" y="4277461"/>
            <a:ext cx="9230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morte e ressurreição de Cristo nos garantiram uma posição permanente de aceitação completa diante de Deus.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F88B99-6D91-5AF8-BC0F-2EEAC83567E8}"/>
              </a:ext>
            </a:extLst>
          </p:cNvPr>
          <p:cNvSpPr txBox="1"/>
          <p:nvPr/>
        </p:nvSpPr>
        <p:spPr>
          <a:xfrm>
            <a:off x="4786318" y="5529851"/>
            <a:ext cx="9229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Esta obra é definitiva e irrevogável, pois foi consumada pelo próprio Filho de Deus.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1F442C3-2FCF-4DD0-4505-3A0AC65C899F}"/>
              </a:ext>
            </a:extLst>
          </p:cNvPr>
          <p:cNvSpPr txBox="1"/>
          <p:nvPr/>
        </p:nvSpPr>
        <p:spPr>
          <a:xfrm>
            <a:off x="4786096" y="6810396"/>
            <a:ext cx="9230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Cristo se ofereceu como sacrifício perfeito, completo e suficiente para nossa salvação eterna.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58735"/>
            <a:ext cx="927877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1.3. O Papel de Cristo na Santificação </a:t>
            </a:r>
            <a:r>
              <a:rPr lang="en-US" sz="28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Instantânea</a:t>
            </a: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93790" y="1427641"/>
            <a:ext cx="4215289" cy="2687160"/>
          </a:xfrm>
          <a:prstGeom prst="roundRect">
            <a:avLst>
              <a:gd name="adj" fmla="val 464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9768" y="1633619"/>
            <a:ext cx="380333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Fundamento da Santificação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999768" y="2062839"/>
            <a:ext cx="3803333" cy="193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Cristo é o fundamento sólido e inabalável da santificação, sobre o qual toda nossa vida espiritual é edificada.</a:t>
            </a:r>
            <a:endParaRPr lang="en-US" sz="2800" dirty="0">
              <a:latin typeface="+mj-lt"/>
            </a:endParaRPr>
          </a:p>
        </p:txBody>
      </p:sp>
      <p:sp>
        <p:nvSpPr>
          <p:cNvPr id="6" name="Shape 4"/>
          <p:cNvSpPr/>
          <p:nvPr/>
        </p:nvSpPr>
        <p:spPr>
          <a:xfrm>
            <a:off x="5207437" y="1427641"/>
            <a:ext cx="4215408" cy="2687159"/>
          </a:xfrm>
          <a:prstGeom prst="roundRect">
            <a:avLst>
              <a:gd name="adj" fmla="val 464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413414" y="1633619"/>
            <a:ext cx="337574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Intercessão Contínua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413415" y="2062839"/>
            <a:ext cx="3803452" cy="2051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Sua intercessão contínua à direita do Pai garante que permaneçamos firmes em nossa posição diante de Deus.</a:t>
            </a:r>
            <a:endParaRPr lang="en-US" sz="2800" dirty="0">
              <a:latin typeface="+mj-lt"/>
            </a:endParaRPr>
          </a:p>
        </p:txBody>
      </p:sp>
      <p:sp>
        <p:nvSpPr>
          <p:cNvPr id="9" name="Shape 7"/>
          <p:cNvSpPr/>
          <p:nvPr/>
        </p:nvSpPr>
        <p:spPr>
          <a:xfrm>
            <a:off x="9621203" y="1427641"/>
            <a:ext cx="4215289" cy="2687159"/>
          </a:xfrm>
          <a:prstGeom prst="roundRect">
            <a:avLst>
              <a:gd name="adj" fmla="val 464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827181" y="1633619"/>
            <a:ext cx="342479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Realidade Prática</a:t>
            </a:r>
            <a:endParaRPr lang="en-US" sz="2400" dirty="0"/>
          </a:p>
        </p:txBody>
      </p:sp>
      <p:sp>
        <p:nvSpPr>
          <p:cNvPr id="11" name="Text 9"/>
          <p:cNvSpPr/>
          <p:nvPr/>
        </p:nvSpPr>
        <p:spPr>
          <a:xfrm>
            <a:off x="9827181" y="2062839"/>
            <a:ext cx="3803333" cy="19359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+mj-lt"/>
                <a:ea typeface="Inter" pitchFamily="34" charset="-122"/>
                <a:cs typeface="Inter" pitchFamily="34" charset="-120"/>
              </a:rPr>
              <a:t>A santificação instantânea não é apenas uma doutrina teológica abstrata, mas uma realidade prática transformadora.</a:t>
            </a:r>
            <a:endParaRPr lang="en-US" sz="2800" dirty="0">
              <a:latin typeface="+mj-lt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9C71EF0-C6FA-638B-3CED-1AB27F4FD045}"/>
              </a:ext>
            </a:extLst>
          </p:cNvPr>
          <p:cNvSpPr txBox="1"/>
          <p:nvPr/>
        </p:nvSpPr>
        <p:spPr>
          <a:xfrm>
            <a:off x="793790" y="4615205"/>
            <a:ext cx="130427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O papel de Cristo na santificação nos dá segurança e esperança, pois Ele é o autor e consumador da nossa salvação. Podemos viver com confiança, certos de que Aquele que iniciou a boa obra em nós a completará perfeitamente. </a:t>
            </a:r>
          </a:p>
          <a:p>
            <a:endParaRPr lang="pt-BR" sz="2800" dirty="0"/>
          </a:p>
          <a:p>
            <a:r>
              <a:rPr lang="pt-BR" sz="2800" dirty="0"/>
              <a:t>Nossa santificação é segura porque se baseia na obra completa de Cristo, e não em nossos próprios esforços.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474680"/>
            <a:ext cx="6889900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 A Santificação Progressiva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1050109"/>
            <a:ext cx="4996696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2.1. Crescendo à Imagem de Cristo</a:t>
            </a:r>
            <a:endParaRPr lang="en-US" sz="28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793790" y="3441610"/>
            <a:ext cx="496133" cy="49613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1537930" y="3559362"/>
            <a:ext cx="3061366" cy="316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Transformação Mental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1537930" y="3988583"/>
            <a:ext cx="3438049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Renovação da mente através da Palavra de Deus, mudando padrões de pensamento e perspectivas sobre a vida.</a:t>
            </a:r>
            <a:endParaRPr lang="en-US" sz="24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5223986" y="3441610"/>
            <a:ext cx="496133" cy="49613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968127" y="3559363"/>
            <a:ext cx="3571658" cy="4014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Transformação Emocional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5968127" y="3988583"/>
            <a:ext cx="3438168" cy="14634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Cura e santificação das emoções, desenvolvendo fruto do Espírito em nossos sentimentos e reações.</a:t>
            </a:r>
            <a:endParaRPr lang="en-US" sz="24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9654302" y="3441610"/>
            <a:ext cx="496133" cy="49613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398443" y="3559363"/>
            <a:ext cx="3686175" cy="3169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Transformação Volitiva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10398443" y="3988583"/>
            <a:ext cx="3438168" cy="19389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Alinhamento de nossa vontade com a vontade de Deus, aprendendo a escolher o que é santo e agradável.</a:t>
            </a:r>
            <a:endParaRPr lang="en-US" sz="240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8308063-900F-77A3-89A9-809638374B1C}"/>
              </a:ext>
            </a:extLst>
          </p:cNvPr>
          <p:cNvSpPr txBox="1"/>
          <p:nvPr/>
        </p:nvSpPr>
        <p:spPr>
          <a:xfrm>
            <a:off x="698255" y="1443723"/>
            <a:ext cx="130428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santificação progressiva é um processo transformador contínuo, dinâmico e abrangente, conduzido pelo Espírito Santo em cooperação com nossa vontade. Esse crescimento espiritual envolve uma transformação profunda e multidimensional, que alcança sistematicamente a mente, as emoções, a vontade e nossas ações externas, conformando todo o nosso ser de forma integral ao caráter glorioso de Cristo.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3FAC29B-05EE-EBBA-41BC-307B0183626F}"/>
              </a:ext>
            </a:extLst>
          </p:cNvPr>
          <p:cNvSpPr txBox="1"/>
          <p:nvPr/>
        </p:nvSpPr>
        <p:spPr>
          <a:xfrm>
            <a:off x="793789" y="5927575"/>
            <a:ext cx="1304282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Nesse processo contínuo, o Espírito Santo nos conduz a uma dependência cada vez maior de Deus e nos faz reconhecer, de forma progressivamente mais clara, nossa total incapacidade de alcançar a santidade por méritos próprios ou esforços humanos.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4616" y="797719"/>
            <a:ext cx="6075617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2.1. Crescendo à Imagem de Cristo 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1010126" y="1545491"/>
            <a:ext cx="6213157" cy="183594"/>
          </a:xfrm>
          <a:prstGeom prst="roundRect">
            <a:avLst>
              <a:gd name="adj" fmla="val 4201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34616" y="1361778"/>
            <a:ext cx="551021" cy="551021"/>
          </a:xfrm>
          <a:prstGeom prst="roundRect">
            <a:avLst>
              <a:gd name="adj" fmla="val 8297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71" y="1465124"/>
            <a:ext cx="275511" cy="34432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18210" y="2096394"/>
            <a:ext cx="3558256" cy="3167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Sustentados pela Graça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918210" y="2493467"/>
            <a:ext cx="6121598" cy="11202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Avançamos na fé sustentados exclusivamente pela graça divina, reconhecendo nossa dependência total de Deus em cada passo.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7682508" y="1269981"/>
            <a:ext cx="6213157" cy="183594"/>
          </a:xfrm>
          <a:prstGeom prst="roundRect">
            <a:avLst>
              <a:gd name="adj" fmla="val 4201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7406997" y="1086267"/>
            <a:ext cx="551021" cy="551021"/>
          </a:xfrm>
          <a:prstGeom prst="roundRect">
            <a:avLst>
              <a:gd name="adj" fmla="val 8297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752" y="1189614"/>
            <a:ext cx="275511" cy="344329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7590591" y="1820884"/>
            <a:ext cx="3300321" cy="213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Enfrentando Lutas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7590592" y="2217956"/>
            <a:ext cx="6121598" cy="10696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Enfrentamos lutas espirituais diárias, mas vencemos o pecado pelo poder do Espírito Santo que em nós opera constantemente.</a:t>
            </a:r>
            <a:endParaRPr lang="en-US" sz="2400" dirty="0"/>
          </a:p>
        </p:txBody>
      </p:sp>
      <p:sp>
        <p:nvSpPr>
          <p:cNvPr id="13" name="Shape 9"/>
          <p:cNvSpPr/>
          <p:nvPr/>
        </p:nvSpPr>
        <p:spPr>
          <a:xfrm>
            <a:off x="1010126" y="3907572"/>
            <a:ext cx="6213157" cy="183594"/>
          </a:xfrm>
          <a:prstGeom prst="roundRect">
            <a:avLst>
              <a:gd name="adj" fmla="val 4201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734616" y="3723859"/>
            <a:ext cx="551021" cy="551021"/>
          </a:xfrm>
          <a:prstGeom prst="roundRect">
            <a:avLst>
              <a:gd name="adj" fmla="val 8297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71" y="3827205"/>
            <a:ext cx="275511" cy="344329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18209" y="4458475"/>
            <a:ext cx="3135175" cy="3787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Rendição Contínua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918210" y="4855548"/>
            <a:ext cx="6121598" cy="1107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É nesse movimento de rendição diária e renovação contínua que o fruto do Espírito começa a se manifestar com mais nitidez.</a:t>
            </a:r>
            <a:endParaRPr lang="en-US" sz="2400" dirty="0"/>
          </a:p>
        </p:txBody>
      </p:sp>
      <p:sp>
        <p:nvSpPr>
          <p:cNvPr id="18" name="Shape 13"/>
          <p:cNvSpPr/>
          <p:nvPr/>
        </p:nvSpPr>
        <p:spPr>
          <a:xfrm>
            <a:off x="7682508" y="3632062"/>
            <a:ext cx="6213157" cy="183594"/>
          </a:xfrm>
          <a:prstGeom prst="roundRect">
            <a:avLst>
              <a:gd name="adj" fmla="val 4201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Shape 14"/>
          <p:cNvSpPr/>
          <p:nvPr/>
        </p:nvSpPr>
        <p:spPr>
          <a:xfrm>
            <a:off x="7406997" y="3448348"/>
            <a:ext cx="551021" cy="551021"/>
          </a:xfrm>
          <a:prstGeom prst="roundRect">
            <a:avLst>
              <a:gd name="adj" fmla="val 82973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752" y="3551695"/>
            <a:ext cx="275511" cy="344329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7590592" y="4182964"/>
            <a:ext cx="2986426" cy="3787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Transformação Visível</a:t>
            </a:r>
            <a:endParaRPr lang="en-US" sz="2400" dirty="0"/>
          </a:p>
        </p:txBody>
      </p:sp>
      <p:sp>
        <p:nvSpPr>
          <p:cNvPr id="22" name="Text 16"/>
          <p:cNvSpPr/>
          <p:nvPr/>
        </p:nvSpPr>
        <p:spPr>
          <a:xfrm>
            <a:off x="7590592" y="4580037"/>
            <a:ext cx="6121598" cy="1107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Nossa conduta diária reflete progressivamente mais o caráter de Cristo, tornando-se testemunho vivo de Sua obra.</a:t>
            </a:r>
            <a:endParaRPr lang="en-US" sz="24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1097118-0E3C-9CEB-5660-AC711BC0F3E0}"/>
              </a:ext>
            </a:extLst>
          </p:cNvPr>
          <p:cNvSpPr txBox="1"/>
          <p:nvPr/>
        </p:nvSpPr>
        <p:spPr>
          <a:xfrm>
            <a:off x="918209" y="5943004"/>
            <a:ext cx="1297745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A santificação progressiva acontece gradualmente, à medida que deixamos as práticas carnais e permitimos que o Espírito Santo nos transforme continuamente, tornando-nos mais semelhantes a Cristo. É um processo de toda a vida que gera frutos visíveis de transformação.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6511" y="458153"/>
            <a:ext cx="9308901" cy="35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2.2. Do Velho ao Novo: A Mudança Gerada pelo Espírito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939283" y="1067751"/>
            <a:ext cx="5060275" cy="293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Gálatas 5:22-23 - O Fruto do Espírito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666512" y="1103709"/>
            <a:ext cx="22860" cy="1214199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6" name="Text 4"/>
          <p:cNvSpPr/>
          <p:nvPr/>
        </p:nvSpPr>
        <p:spPr>
          <a:xfrm>
            <a:off x="2905244" y="2796421"/>
            <a:ext cx="2082879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Amor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666512" y="3156585"/>
            <a:ext cx="4321612" cy="5500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Amor </a:t>
            </a: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ágape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que</a:t>
            </a:r>
          </a:p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reflete o caráter de Deus</a:t>
            </a:r>
            <a:endParaRPr lang="en-US" sz="240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123" y="2505313"/>
            <a:ext cx="4654034" cy="4654034"/>
          </a:xfrm>
          <a:prstGeom prst="rect">
            <a:avLst/>
          </a:prstGeom>
        </p:spPr>
      </p:pic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682" y="3647956"/>
            <a:ext cx="234315" cy="29289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9642158" y="2796421"/>
            <a:ext cx="2082879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Alegria</a:t>
            </a:r>
            <a:endParaRPr lang="en-US" sz="2800" dirty="0"/>
          </a:p>
        </p:txBody>
      </p:sp>
      <p:sp>
        <p:nvSpPr>
          <p:cNvPr id="11" name="Text 7"/>
          <p:cNvSpPr/>
          <p:nvPr/>
        </p:nvSpPr>
        <p:spPr>
          <a:xfrm>
            <a:off x="9642158" y="3156584"/>
            <a:ext cx="4321731" cy="7842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Alegria profunda </a:t>
            </a: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independente</a:t>
            </a:r>
            <a:endParaRPr lang="en-US" sz="240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das circunstâncias</a:t>
            </a:r>
            <a:endParaRPr lang="en-US" sz="240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8123" y="2505313"/>
            <a:ext cx="4654034" cy="4654034"/>
          </a:xfrm>
          <a:prstGeom prst="rect">
            <a:avLst/>
          </a:prstGeom>
        </p:spPr>
      </p:pic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165" y="3647956"/>
            <a:ext cx="234315" cy="292894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975413" y="4218642"/>
            <a:ext cx="2082879" cy="2602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Paz</a:t>
            </a:r>
            <a:endParaRPr lang="en-US" sz="2800" dirty="0"/>
          </a:p>
        </p:txBody>
      </p:sp>
      <p:sp>
        <p:nvSpPr>
          <p:cNvPr id="15" name="Text 9"/>
          <p:cNvSpPr/>
          <p:nvPr/>
        </p:nvSpPr>
        <p:spPr>
          <a:xfrm>
            <a:off x="9975413" y="4578805"/>
            <a:ext cx="3988475" cy="5301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Paz que excede </a:t>
            </a: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todo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050"/>
              </a:lnSpc>
              <a:buNone/>
            </a:pP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entendimento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humano</a:t>
            </a:r>
            <a:endParaRPr lang="en-US" sz="2400" dirty="0"/>
          </a:p>
        </p:txBody>
      </p:sp>
      <p:pic>
        <p:nvPicPr>
          <p:cNvPr id="1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123" y="2505313"/>
            <a:ext cx="4654034" cy="4654034"/>
          </a:xfrm>
          <a:prstGeom prst="rect">
            <a:avLst/>
          </a:prstGeom>
        </p:spPr>
      </p:pic>
      <p:pic>
        <p:nvPicPr>
          <p:cNvPr id="1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6288" y="4685824"/>
            <a:ext cx="234315" cy="292894"/>
          </a:xfrm>
          <a:prstGeom prst="rect">
            <a:avLst/>
          </a:prstGeom>
        </p:spPr>
      </p:pic>
      <p:sp>
        <p:nvSpPr>
          <p:cNvPr id="18" name="Text 10"/>
          <p:cNvSpPr/>
          <p:nvPr/>
        </p:nvSpPr>
        <p:spPr>
          <a:xfrm>
            <a:off x="9642158" y="5818291"/>
            <a:ext cx="2831896" cy="1727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Longanimidade</a:t>
            </a:r>
            <a:endParaRPr lang="en-US" sz="2800" dirty="0"/>
          </a:p>
        </p:txBody>
      </p:sp>
      <p:sp>
        <p:nvSpPr>
          <p:cNvPr id="19" name="Text 11"/>
          <p:cNvSpPr/>
          <p:nvPr/>
        </p:nvSpPr>
        <p:spPr>
          <a:xfrm>
            <a:off x="9642158" y="6178455"/>
            <a:ext cx="4321731" cy="6897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Paciência que suporta </a:t>
            </a: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provações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 esperança</a:t>
            </a:r>
            <a:endParaRPr lang="en-US" sz="2400" dirty="0"/>
          </a:p>
        </p:txBody>
      </p:sp>
      <p:pic>
        <p:nvPicPr>
          <p:cNvPr id="20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8123" y="2505313"/>
            <a:ext cx="4654034" cy="4654034"/>
          </a:xfrm>
          <a:prstGeom prst="rect">
            <a:avLst/>
          </a:prstGeom>
        </p:spPr>
      </p:pic>
      <p:pic>
        <p:nvPicPr>
          <p:cNvPr id="21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97165" y="5723692"/>
            <a:ext cx="234315" cy="292894"/>
          </a:xfrm>
          <a:prstGeom prst="rect">
            <a:avLst/>
          </a:prstGeom>
        </p:spPr>
      </p:pic>
      <p:sp>
        <p:nvSpPr>
          <p:cNvPr id="22" name="Text 12"/>
          <p:cNvSpPr/>
          <p:nvPr/>
        </p:nvSpPr>
        <p:spPr>
          <a:xfrm>
            <a:off x="689372" y="6016587"/>
            <a:ext cx="4298751" cy="2928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Benignidade &amp; Bondade</a:t>
            </a:r>
            <a:endParaRPr lang="en-US" sz="2800" dirty="0"/>
          </a:p>
        </p:txBody>
      </p:sp>
      <p:sp>
        <p:nvSpPr>
          <p:cNvPr id="23" name="Text 13"/>
          <p:cNvSpPr/>
          <p:nvPr/>
        </p:nvSpPr>
        <p:spPr>
          <a:xfrm>
            <a:off x="666512" y="6414134"/>
            <a:ext cx="4321612" cy="557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Generosidade e </a:t>
            </a: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gentileza</a:t>
            </a:r>
            <a:endParaRPr lang="en-US" sz="2400" dirty="0">
              <a:solidFill>
                <a:srgbClr val="272525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em todas as relações</a:t>
            </a:r>
            <a:endParaRPr lang="en-US" sz="2400" dirty="0"/>
          </a:p>
        </p:txBody>
      </p:sp>
      <p:pic>
        <p:nvPicPr>
          <p:cNvPr id="24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88123" y="2505313"/>
            <a:ext cx="4654034" cy="4654034"/>
          </a:xfrm>
          <a:prstGeom prst="rect">
            <a:avLst/>
          </a:prstGeom>
        </p:spPr>
      </p:pic>
      <p:pic>
        <p:nvPicPr>
          <p:cNvPr id="25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98682" y="5723692"/>
            <a:ext cx="234315" cy="292894"/>
          </a:xfrm>
          <a:prstGeom prst="rect">
            <a:avLst/>
          </a:prstGeom>
        </p:spPr>
      </p:pic>
      <p:sp>
        <p:nvSpPr>
          <p:cNvPr id="26" name="Text 14"/>
          <p:cNvSpPr/>
          <p:nvPr/>
        </p:nvSpPr>
        <p:spPr>
          <a:xfrm>
            <a:off x="356116" y="4255413"/>
            <a:ext cx="4298752" cy="520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Fidelidade, Mansidão &amp; </a:t>
            </a:r>
          </a:p>
          <a:p>
            <a:pPr marL="0" indent="0" algn="r">
              <a:lnSpc>
                <a:spcPts val="2050"/>
              </a:lnSpc>
              <a:buNone/>
            </a:pPr>
            <a:r>
              <a:rPr lang="en-US" sz="2400" b="1" dirty="0" err="1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Domínio</a:t>
            </a: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Próprio</a:t>
            </a:r>
            <a:endParaRPr lang="en-US" sz="2400" dirty="0"/>
          </a:p>
        </p:txBody>
      </p:sp>
      <p:sp>
        <p:nvSpPr>
          <p:cNvPr id="27" name="Text 15"/>
          <p:cNvSpPr/>
          <p:nvPr/>
        </p:nvSpPr>
        <p:spPr>
          <a:xfrm>
            <a:off x="666512" y="4875848"/>
            <a:ext cx="3988356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Constância, humildade e </a:t>
            </a:r>
          </a:p>
          <a:p>
            <a:pPr marL="0" indent="0" algn="r">
              <a:lnSpc>
                <a:spcPts val="2050"/>
              </a:lnSpc>
              <a:buNone/>
            </a:pP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autocontrole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pelo Espírito</a:t>
            </a:r>
            <a:endParaRPr lang="en-US" sz="2400" dirty="0"/>
          </a:p>
        </p:txBody>
      </p:sp>
      <p:pic>
        <p:nvPicPr>
          <p:cNvPr id="28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88123" y="2505313"/>
            <a:ext cx="4654034" cy="4654034"/>
          </a:xfrm>
          <a:prstGeom prst="rect">
            <a:avLst/>
          </a:prstGeom>
        </p:spPr>
      </p:pic>
      <p:pic>
        <p:nvPicPr>
          <p:cNvPr id="29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99559" y="4685824"/>
            <a:ext cx="234315" cy="292894"/>
          </a:xfrm>
          <a:prstGeom prst="rect">
            <a:avLst/>
          </a:prstGeom>
        </p:spPr>
      </p:pic>
      <p:sp>
        <p:nvSpPr>
          <p:cNvPr id="30" name="Text 16"/>
          <p:cNvSpPr/>
          <p:nvPr/>
        </p:nvSpPr>
        <p:spPr>
          <a:xfrm>
            <a:off x="666512" y="7346752"/>
            <a:ext cx="13297376" cy="5217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Espírito Santo é o principal agente da santificação progressiva, operando em nós de forma poderosa e constante para produzir o fruto do </a:t>
            </a:r>
            <a:r>
              <a:rPr lang="en-US" sz="24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Espírito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400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20ABB6E-C575-FDC8-F6CA-82F6E6CA6850}"/>
              </a:ext>
            </a:extLst>
          </p:cNvPr>
          <p:cNvSpPr txBox="1"/>
          <p:nvPr/>
        </p:nvSpPr>
        <p:spPr>
          <a:xfrm>
            <a:off x="939282" y="1361361"/>
            <a:ext cx="1302460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"Mas o fruto do Espírito é: amor, alegria, paz, longanimidade, benignidade, bondade, </a:t>
            </a:r>
          </a:p>
          <a:p>
            <a:r>
              <a:rPr lang="pt-BR" sz="2800" dirty="0"/>
              <a:t>fidelidade, mansidão, domínio próprio."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20316" y="426363"/>
            <a:ext cx="7745762" cy="2907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2.2. Do Velho ao Novo: A Mudança Gerada pelo Espírito 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20316" y="940886"/>
            <a:ext cx="4715959" cy="242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Cooperação com o Espírito Santo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606667" y="3626676"/>
            <a:ext cx="9509899" cy="167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Oração constante: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Mantendo comunhão íntima e regular com Deus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606667" y="3928976"/>
            <a:ext cx="9509899" cy="167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Estudo da Palavra: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Meditando nas Escrituras diariamente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606667" y="4231276"/>
            <a:ext cx="9509899" cy="167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Obediência pronta: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Respondendo rapidamente às direções do Espírito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606667" y="4533576"/>
            <a:ext cx="9509899" cy="1674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1950"/>
              </a:lnSpc>
              <a:buSzPct val="100000"/>
              <a:buChar char="•"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Comunhão cristã:</a:t>
            </a:r>
            <a:r>
              <a:rPr lang="en-US" sz="2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Cultivando relacionamentos edificantes na igreja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392209" y="8927281"/>
            <a:ext cx="13389769" cy="26908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B84BB4CC-4861-CEE8-80BE-D14A4A529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757" y="7136"/>
            <a:ext cx="5481643" cy="822246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037ED4C-8C08-7FD1-5C93-657C05E8BC84}"/>
              </a:ext>
            </a:extLst>
          </p:cNvPr>
          <p:cNvSpPr txBox="1"/>
          <p:nvPr/>
        </p:nvSpPr>
        <p:spPr>
          <a:xfrm>
            <a:off x="555983" y="1352323"/>
            <a:ext cx="78100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À medida que cultivamos intencionalmente uma vida de oração profunda e constante, aprofundamos nosso relacionamento vital com a Palavra de Deus e nos dispomos com humildade a obedecer prontamente à direção clara do Espírito Santo em todas as áreas de nossa vida.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30CB307F-803E-8945-8CEC-8EFB29EA2648}"/>
              </a:ext>
            </a:extLst>
          </p:cNvPr>
          <p:cNvSpPr txBox="1"/>
          <p:nvPr/>
        </p:nvSpPr>
        <p:spPr>
          <a:xfrm>
            <a:off x="555982" y="5166062"/>
            <a:ext cx="82604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O Espírito Santo nos convence do pecado, revela a verdade de Deus e nos fortalece contra as tentações. Por meio da comunhão constante com o Senhor, Ele transforma nossas atitudes, pensamentos e comportamentos, moldando-nos gradualmente à imagem de Cristo.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440414"/>
            <a:ext cx="1046561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2.3. Perseverança e Disciplina no Caminho da Santificação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091446" y="1298391"/>
            <a:ext cx="296846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Filipenses 2:12-13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1114306" y="1719481"/>
            <a:ext cx="12745164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"De sorte que, meus amados, assim como sempre obedecestes, não só na minha presença, mas muito mais agora na minha ausência, assim também operai a vossa salvação com temor e tremor; porque Deus é o que opera em vós tanto o querer como o efetuar, segundo a sua boa vontade."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793790" y="1000734"/>
            <a:ext cx="22860" cy="2081332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6" name="Shape 4"/>
          <p:cNvSpPr/>
          <p:nvPr/>
        </p:nvSpPr>
        <p:spPr>
          <a:xfrm>
            <a:off x="793790" y="3278010"/>
            <a:ext cx="4215289" cy="2535936"/>
          </a:xfrm>
          <a:prstGeom prst="roundRect">
            <a:avLst>
              <a:gd name="adj" fmla="val 5123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770930" y="3278010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4950BC"/>
          </a:solidFill>
          <a:ln/>
        </p:spPr>
      </p:sp>
      <p:sp>
        <p:nvSpPr>
          <p:cNvPr id="8" name="Text 6"/>
          <p:cNvSpPr/>
          <p:nvPr/>
        </p:nvSpPr>
        <p:spPr>
          <a:xfrm>
            <a:off x="1083587" y="3499227"/>
            <a:ext cx="3879771" cy="429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Nossa Responsabilidade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1083588" y="3928449"/>
            <a:ext cx="3704273" cy="14913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Devemos levar a salvação a sério, com respeito reverente e cuidado diligente em todas as áreas da vida cristã.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5207437" y="3278011"/>
            <a:ext cx="4215408" cy="2535936"/>
          </a:xfrm>
          <a:prstGeom prst="roundRect">
            <a:avLst>
              <a:gd name="adj" fmla="val 5123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5184577" y="3278010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4950BC"/>
          </a:solidFill>
          <a:ln/>
        </p:spPr>
      </p:sp>
      <p:sp>
        <p:nvSpPr>
          <p:cNvPr id="12" name="Text 10"/>
          <p:cNvSpPr/>
          <p:nvPr/>
        </p:nvSpPr>
        <p:spPr>
          <a:xfrm>
            <a:off x="5497235" y="3499228"/>
            <a:ext cx="314179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Ação Divina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5497235" y="3928449"/>
            <a:ext cx="3704392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Reconhecemos que é Deus quem nos capacita sobrenaturalmente a querer e agir conforme sua perfeita vontade.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9621203" y="3278010"/>
            <a:ext cx="4215289" cy="2535936"/>
          </a:xfrm>
          <a:prstGeom prst="roundRect">
            <a:avLst>
              <a:gd name="adj" fmla="val 5123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9598343" y="3278010"/>
            <a:ext cx="91440" cy="2141815"/>
          </a:xfrm>
          <a:prstGeom prst="roundRect">
            <a:avLst>
              <a:gd name="adj" fmla="val 91163"/>
            </a:avLst>
          </a:prstGeom>
          <a:solidFill>
            <a:srgbClr val="4950BC"/>
          </a:solidFill>
          <a:ln/>
        </p:spPr>
      </p:sp>
      <p:sp>
        <p:nvSpPr>
          <p:cNvPr id="16" name="Text 14"/>
          <p:cNvSpPr/>
          <p:nvPr/>
        </p:nvSpPr>
        <p:spPr>
          <a:xfrm>
            <a:off x="9911001" y="3499228"/>
            <a:ext cx="310896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Equilíbrio Vital</a:t>
            </a:r>
            <a:endParaRPr lang="en-US" sz="2400" dirty="0"/>
          </a:p>
        </p:txBody>
      </p:sp>
      <p:sp>
        <p:nvSpPr>
          <p:cNvPr id="17" name="Text 15"/>
          <p:cNvSpPr/>
          <p:nvPr/>
        </p:nvSpPr>
        <p:spPr>
          <a:xfrm>
            <a:off x="9911001" y="3928449"/>
            <a:ext cx="3704273" cy="1683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Esse diálogo constante entre nossa vontade humana e a graça divina é o que sustenta nosso progresso espiritual contínuo.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793790" y="6262469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santificação é uma jornada desafiadora que demanda dedicação constante, compromisso renovado e equilíbrio saudável entre nossa responsabilidade humana e a ação soberana de Deus em nós.</a:t>
            </a:r>
            <a:endParaRPr lang="en-US" sz="24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544711"/>
            <a:ext cx="8564880" cy="3714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2.3. Perseverança e Disciplina no Caminho da Santificação 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92361" y="3166943"/>
            <a:ext cx="13045678" cy="22860"/>
          </a:xfrm>
          <a:prstGeom prst="roundRect">
            <a:avLst>
              <a:gd name="adj" fmla="val 363977"/>
            </a:avLst>
          </a:prstGeom>
          <a:solidFill>
            <a:srgbClr val="C0C1D7"/>
          </a:solidFill>
          <a:ln/>
        </p:spPr>
      </p:sp>
      <p:sp>
        <p:nvSpPr>
          <p:cNvPr id="4" name="Shape 2"/>
          <p:cNvSpPr/>
          <p:nvPr/>
        </p:nvSpPr>
        <p:spPr>
          <a:xfrm>
            <a:off x="3315653" y="2572762"/>
            <a:ext cx="22860" cy="594241"/>
          </a:xfrm>
          <a:prstGeom prst="roundRect">
            <a:avLst>
              <a:gd name="adj" fmla="val 363977"/>
            </a:avLst>
          </a:prstGeom>
          <a:solidFill>
            <a:srgbClr val="C0C1D7"/>
          </a:solidFill>
          <a:ln/>
        </p:spPr>
      </p:sp>
      <p:sp>
        <p:nvSpPr>
          <p:cNvPr id="5" name="Shape 3"/>
          <p:cNvSpPr/>
          <p:nvPr/>
        </p:nvSpPr>
        <p:spPr>
          <a:xfrm>
            <a:off x="3104317" y="2944118"/>
            <a:ext cx="445651" cy="44565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3178552" y="2981206"/>
            <a:ext cx="297061" cy="371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300" dirty="0"/>
          </a:p>
        </p:txBody>
      </p:sp>
      <p:sp>
        <p:nvSpPr>
          <p:cNvPr id="7" name="Text 5"/>
          <p:cNvSpPr/>
          <p:nvPr/>
        </p:nvSpPr>
        <p:spPr>
          <a:xfrm>
            <a:off x="1995857" y="1248183"/>
            <a:ext cx="2905169" cy="371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Tentações Diárias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518615" y="1740694"/>
            <a:ext cx="5995803" cy="10177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Enfrentamos tentações constantes que testam nossa fidelidade e dependência de Deus</a:t>
            </a:r>
            <a:endParaRPr lang="en-US" sz="2400" dirty="0"/>
          </a:p>
        </p:txBody>
      </p:sp>
      <p:sp>
        <p:nvSpPr>
          <p:cNvPr id="9" name="Shape 7"/>
          <p:cNvSpPr/>
          <p:nvPr/>
        </p:nvSpPr>
        <p:spPr>
          <a:xfrm>
            <a:off x="5974199" y="3166884"/>
            <a:ext cx="22860" cy="594241"/>
          </a:xfrm>
          <a:prstGeom prst="roundRect">
            <a:avLst>
              <a:gd name="adj" fmla="val 363977"/>
            </a:avLst>
          </a:prstGeom>
          <a:solidFill>
            <a:srgbClr val="C0C1D7"/>
          </a:solidFill>
          <a:ln/>
        </p:spPr>
      </p:sp>
      <p:sp>
        <p:nvSpPr>
          <p:cNvPr id="10" name="Shape 8"/>
          <p:cNvSpPr/>
          <p:nvPr/>
        </p:nvSpPr>
        <p:spPr>
          <a:xfrm>
            <a:off x="5762863" y="2944118"/>
            <a:ext cx="445651" cy="44565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5837099" y="2981206"/>
            <a:ext cx="297061" cy="371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300" dirty="0"/>
          </a:p>
        </p:txBody>
      </p:sp>
      <p:sp>
        <p:nvSpPr>
          <p:cNvPr id="12" name="Text 10"/>
          <p:cNvSpPr/>
          <p:nvPr/>
        </p:nvSpPr>
        <p:spPr>
          <a:xfrm>
            <a:off x="4747616" y="3946804"/>
            <a:ext cx="2676765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Provações da Vida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2470245" y="4387691"/>
            <a:ext cx="5852461" cy="882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Atravessamos provações que refinam nossa fé e fortalecem nosso caráter espiritual</a:t>
            </a:r>
            <a:endParaRPr lang="en-US" sz="2400" dirty="0"/>
          </a:p>
        </p:txBody>
      </p:sp>
      <p:sp>
        <p:nvSpPr>
          <p:cNvPr id="14" name="Shape 12"/>
          <p:cNvSpPr/>
          <p:nvPr/>
        </p:nvSpPr>
        <p:spPr>
          <a:xfrm>
            <a:off x="9588217" y="2572762"/>
            <a:ext cx="22860" cy="594241"/>
          </a:xfrm>
          <a:prstGeom prst="roundRect">
            <a:avLst>
              <a:gd name="adj" fmla="val 363977"/>
            </a:avLst>
          </a:prstGeom>
          <a:solidFill>
            <a:srgbClr val="C0C1D7"/>
          </a:solidFill>
          <a:ln/>
        </p:spPr>
      </p:sp>
      <p:sp>
        <p:nvSpPr>
          <p:cNvPr id="15" name="Shape 13"/>
          <p:cNvSpPr/>
          <p:nvPr/>
        </p:nvSpPr>
        <p:spPr>
          <a:xfrm>
            <a:off x="9376881" y="2944118"/>
            <a:ext cx="445651" cy="44565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478411" y="2981206"/>
            <a:ext cx="297061" cy="371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8285165" y="1248183"/>
            <a:ext cx="2905168" cy="4829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Limitações Humanas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6934288" y="1699885"/>
            <a:ext cx="5606922" cy="633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Reconhecemos nossas fraquezas e a necessidade contínua da graça capacitadora</a:t>
            </a:r>
            <a:endParaRPr lang="en-US" sz="2400" dirty="0"/>
          </a:p>
        </p:txBody>
      </p:sp>
      <p:sp>
        <p:nvSpPr>
          <p:cNvPr id="19" name="Shape 17"/>
          <p:cNvSpPr/>
          <p:nvPr/>
        </p:nvSpPr>
        <p:spPr>
          <a:xfrm>
            <a:off x="11291530" y="3166884"/>
            <a:ext cx="22860" cy="594241"/>
          </a:xfrm>
          <a:prstGeom prst="roundRect">
            <a:avLst>
              <a:gd name="adj" fmla="val 363977"/>
            </a:avLst>
          </a:prstGeom>
          <a:solidFill>
            <a:srgbClr val="C0C1D7"/>
          </a:solidFill>
          <a:ln/>
        </p:spPr>
      </p:sp>
      <p:sp>
        <p:nvSpPr>
          <p:cNvPr id="20" name="Shape 18"/>
          <p:cNvSpPr/>
          <p:nvPr/>
        </p:nvSpPr>
        <p:spPr>
          <a:xfrm>
            <a:off x="11080194" y="2944118"/>
            <a:ext cx="445651" cy="445651"/>
          </a:xfrm>
          <a:prstGeom prst="roundRect">
            <a:avLst>
              <a:gd name="adj" fmla="val 1867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11154430" y="2981206"/>
            <a:ext cx="297061" cy="3713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4</a:t>
            </a:r>
            <a:endParaRPr lang="en-US" sz="2300" dirty="0"/>
          </a:p>
        </p:txBody>
      </p:sp>
      <p:sp>
        <p:nvSpPr>
          <p:cNvPr id="22" name="Text 20"/>
          <p:cNvSpPr/>
          <p:nvPr/>
        </p:nvSpPr>
        <p:spPr>
          <a:xfrm>
            <a:off x="10064948" y="3946804"/>
            <a:ext cx="2676764" cy="3220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Crescimento em Fé</a:t>
            </a:r>
            <a:endParaRPr lang="en-US" sz="2400" dirty="0"/>
          </a:p>
        </p:txBody>
      </p:sp>
      <p:sp>
        <p:nvSpPr>
          <p:cNvPr id="23" name="Text 21"/>
          <p:cNvSpPr/>
          <p:nvPr/>
        </p:nvSpPr>
        <p:spPr>
          <a:xfrm>
            <a:off x="8679977" y="4387691"/>
            <a:ext cx="5158062" cy="1030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Cada dificuldade se torna oportunidade para crescer em fé e dependência divina</a:t>
            </a:r>
            <a:endParaRPr lang="en-US" sz="2400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DE37A38-19DF-CA1C-4997-D48BCC728EE7}"/>
              </a:ext>
            </a:extLst>
          </p:cNvPr>
          <p:cNvSpPr txBox="1"/>
          <p:nvPr/>
        </p:nvSpPr>
        <p:spPr>
          <a:xfrm>
            <a:off x="792361" y="5529318"/>
            <a:ext cx="130456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perseverança é essencial na santificação, pois o caminho é cheio de lutas, tentações e provações que fortalecem nossa fé e dependência de Deus. Junto a isso, a disciplina espiritual — por meio da oração, da meditação na Palavra e da comunhão com outros crentes — nos sustenta e nos torna firmes diante das dificuldades da vida cristã.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143713" y="565810"/>
            <a:ext cx="5811726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Leitura Bíblica em Classe</a:t>
            </a:r>
            <a:endParaRPr lang="en-US" sz="3600" dirty="0"/>
          </a:p>
        </p:txBody>
      </p:sp>
      <p:sp>
        <p:nvSpPr>
          <p:cNvPr id="4" name="Text 1"/>
          <p:cNvSpPr/>
          <p:nvPr/>
        </p:nvSpPr>
        <p:spPr>
          <a:xfrm>
            <a:off x="5639659" y="1840852"/>
            <a:ext cx="3512385" cy="328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Romanos 6:3-4</a:t>
            </a:r>
            <a:endParaRPr lang="en-US" sz="2300" dirty="0"/>
          </a:p>
        </p:txBody>
      </p:sp>
      <p:sp>
        <p:nvSpPr>
          <p:cNvPr id="7" name="Text 4"/>
          <p:cNvSpPr/>
          <p:nvPr/>
        </p:nvSpPr>
        <p:spPr>
          <a:xfrm>
            <a:off x="10087115" y="1855792"/>
            <a:ext cx="3512385" cy="3289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9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Romanos 6:11-14</a:t>
            </a:r>
            <a:endParaRPr lang="en-US" sz="2300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0E4FAAD-A461-CCED-E89A-AD1E8A22C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959" y="7356800"/>
            <a:ext cx="1637619" cy="592822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02B99678-37A9-E2C4-0235-92943ABB1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04588" cy="8229600"/>
          </a:xfrm>
          <a:prstGeom prst="rect">
            <a:avLst/>
          </a:prstGeom>
        </p:spPr>
      </p:pic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37D5216F-37E1-63EB-E497-F56844CD8F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91159"/>
              </p:ext>
            </p:extLst>
          </p:nvPr>
        </p:nvGraphicFramePr>
        <p:xfrm>
          <a:off x="5242160" y="2300940"/>
          <a:ext cx="8671988" cy="4114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35994">
                  <a:extLst>
                    <a:ext uri="{9D8B030D-6E8A-4147-A177-3AD203B41FA5}">
                      <a16:colId xmlns:a16="http://schemas.microsoft.com/office/drawing/2014/main" val="3463546672"/>
                    </a:ext>
                  </a:extLst>
                </a:gridCol>
                <a:gridCol w="4335994">
                  <a:extLst>
                    <a:ext uri="{9D8B030D-6E8A-4147-A177-3AD203B41FA5}">
                      <a16:colId xmlns:a16="http://schemas.microsoft.com/office/drawing/2014/main" val="36001513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400" dirty="0"/>
                        <a:t>"Ou não sabeis que todos quantos fomos batizados em Jesus Cristo fomos batizados na sua morte? De sorte que fomos sepultados com ele pelo batismo na morte; para que, como Cristo ressuscitou dos mortos pela glória do Pai, assim andemos nós também em novidade de vida."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"Assim também vós considerai-vos como mortos para o pecado, mas vivos para Deus, em Cristo Jesus, nosso Senhor... Porque o pecado não terá domínio sobre vós, pois não estais debaixo da lei, mas debaixo da graça."</a:t>
                      </a:r>
                    </a:p>
                    <a:p>
                      <a:endParaRPr lang="pt-B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837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047" y="669608"/>
            <a:ext cx="8004215" cy="472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7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 Unindo os Dois Aspectos da Santificação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56047" y="1217652"/>
            <a:ext cx="831971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3.1. Santificação Instantânea: O Ponto de Partida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756047" y="1610321"/>
            <a:ext cx="11208425" cy="815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6400"/>
              </a:lnSpc>
              <a:buNone/>
            </a:pPr>
            <a:r>
              <a:rPr lang="en-US" sz="5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Fostes lavados, fostes santificados</a:t>
            </a:r>
            <a:endParaRPr lang="en-US" sz="5100" dirty="0"/>
          </a:p>
        </p:txBody>
      </p:sp>
      <p:sp>
        <p:nvSpPr>
          <p:cNvPr id="5" name="Text 3"/>
          <p:cNvSpPr/>
          <p:nvPr/>
        </p:nvSpPr>
        <p:spPr>
          <a:xfrm>
            <a:off x="1039534" y="3237548"/>
            <a:ext cx="2822781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 Coríntios 6:11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1039535" y="3720774"/>
            <a:ext cx="1283481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"E é o que alguns têm sido, mas haveis sido lavados, mas haveis sido santificados, mas haveis sido justificados no nome do Senhor Jesus Cristo e pelo Espírito do nosso Deus."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756047" y="2954060"/>
            <a:ext cx="22860" cy="1679734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8" name="Text 6"/>
          <p:cNvSpPr/>
          <p:nvPr/>
        </p:nvSpPr>
        <p:spPr>
          <a:xfrm>
            <a:off x="756047" y="4846439"/>
            <a:ext cx="188952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1450" dirty="0"/>
          </a:p>
        </p:txBody>
      </p:sp>
      <p:sp>
        <p:nvSpPr>
          <p:cNvPr id="9" name="Shape 7"/>
          <p:cNvSpPr/>
          <p:nvPr/>
        </p:nvSpPr>
        <p:spPr>
          <a:xfrm>
            <a:off x="756047" y="5144691"/>
            <a:ext cx="4246721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0" name="Text 8"/>
          <p:cNvSpPr/>
          <p:nvPr/>
        </p:nvSpPr>
        <p:spPr>
          <a:xfrm>
            <a:off x="756047" y="5284827"/>
            <a:ext cx="236267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Separação Inicial</a:t>
            </a:r>
            <a:endParaRPr lang="en-US" sz="1850" dirty="0"/>
          </a:p>
        </p:txBody>
      </p:sp>
      <p:sp>
        <p:nvSpPr>
          <p:cNvPr id="11" name="Text 9"/>
          <p:cNvSpPr/>
          <p:nvPr/>
        </p:nvSpPr>
        <p:spPr>
          <a:xfrm>
            <a:off x="756047" y="5693450"/>
            <a:ext cx="4246721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Antes que qualquer progresso na vida cristã seja possível, a santificação instantânea precisa acontecer no momento da conversão.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191720" y="4846439"/>
            <a:ext cx="188952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1450" dirty="0"/>
          </a:p>
        </p:txBody>
      </p:sp>
      <p:sp>
        <p:nvSpPr>
          <p:cNvPr id="13" name="Shape 11"/>
          <p:cNvSpPr/>
          <p:nvPr/>
        </p:nvSpPr>
        <p:spPr>
          <a:xfrm>
            <a:off x="5191720" y="5144691"/>
            <a:ext cx="4246840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4" name="Text 12"/>
          <p:cNvSpPr/>
          <p:nvPr/>
        </p:nvSpPr>
        <p:spPr>
          <a:xfrm>
            <a:off x="5191720" y="5284827"/>
            <a:ext cx="236267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Nova Condição</a:t>
            </a:r>
            <a:endParaRPr lang="en-US" sz="1850" dirty="0"/>
          </a:p>
        </p:txBody>
      </p:sp>
      <p:sp>
        <p:nvSpPr>
          <p:cNvPr id="15" name="Text 13"/>
          <p:cNvSpPr/>
          <p:nvPr/>
        </p:nvSpPr>
        <p:spPr>
          <a:xfrm>
            <a:off x="5191720" y="5693450"/>
            <a:ext cx="4246840" cy="1261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Marca o início da transformação real, colocando o crente numa nova condição diante de Deus que serve como fundamento seguro.</a:t>
            </a:r>
            <a:endParaRPr lang="en-US" dirty="0"/>
          </a:p>
        </p:txBody>
      </p:sp>
      <p:sp>
        <p:nvSpPr>
          <p:cNvPr id="16" name="Text 14"/>
          <p:cNvSpPr/>
          <p:nvPr/>
        </p:nvSpPr>
        <p:spPr>
          <a:xfrm>
            <a:off x="9627513" y="4846439"/>
            <a:ext cx="188952" cy="236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1450" dirty="0"/>
          </a:p>
        </p:txBody>
      </p:sp>
      <p:sp>
        <p:nvSpPr>
          <p:cNvPr id="17" name="Shape 15"/>
          <p:cNvSpPr/>
          <p:nvPr/>
        </p:nvSpPr>
        <p:spPr>
          <a:xfrm>
            <a:off x="9627513" y="5144691"/>
            <a:ext cx="4246840" cy="22860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8" name="Text 16"/>
          <p:cNvSpPr/>
          <p:nvPr/>
        </p:nvSpPr>
        <p:spPr>
          <a:xfrm>
            <a:off x="9627513" y="5284827"/>
            <a:ext cx="236267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Base Sólida</a:t>
            </a:r>
            <a:endParaRPr lang="en-US" sz="1850" dirty="0"/>
          </a:p>
        </p:txBody>
      </p:sp>
      <p:sp>
        <p:nvSpPr>
          <p:cNvPr id="19" name="Text 17"/>
          <p:cNvSpPr/>
          <p:nvPr/>
        </p:nvSpPr>
        <p:spPr>
          <a:xfrm>
            <a:off x="9627513" y="5693450"/>
            <a:ext cx="4246840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Sem essa separação inicial, não há base segura para o desenvolvimento progressivo da santidade ao longo da vida.</a:t>
            </a:r>
            <a:endParaRPr lang="en-US" dirty="0"/>
          </a:p>
        </p:txBody>
      </p:sp>
      <p:sp>
        <p:nvSpPr>
          <p:cNvPr id="20" name="Text 18"/>
          <p:cNvSpPr/>
          <p:nvPr/>
        </p:nvSpPr>
        <p:spPr>
          <a:xfrm>
            <a:off x="756047" y="7105164"/>
            <a:ext cx="1311830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Em 1 Coríntios 6.11, Paulo afirma com </a:t>
            </a:r>
            <a:r>
              <a:rPr lang="en-US" sz="2000" b="1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autoridade</a:t>
            </a:r>
            <a:r>
              <a:rPr lang="en-US" sz="2000" b="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essa verdade fundamental. Antes que qualquer progresso mensurável na vida cristã seja possível, a santificação instantânea precisa acontecer de forma definitiva.</a:t>
            </a:r>
            <a:endParaRPr lang="en-US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6502" y="410051"/>
            <a:ext cx="6908245" cy="2795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3.1. Santificação Instantânea: O Ponto de Partida </a:t>
            </a: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3874436" y="1062276"/>
            <a:ext cx="4701864" cy="2330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Fundamento para Transformação</a:t>
            </a:r>
            <a:endParaRPr lang="en-US" sz="2400" dirty="0"/>
          </a:p>
        </p:txBody>
      </p:sp>
      <p:sp>
        <p:nvSpPr>
          <p:cNvPr id="6" name="Shape 3"/>
          <p:cNvSpPr/>
          <p:nvPr/>
        </p:nvSpPr>
        <p:spPr>
          <a:xfrm>
            <a:off x="3874436" y="3521852"/>
            <a:ext cx="10159460" cy="1349454"/>
          </a:xfrm>
          <a:prstGeom prst="roundRect">
            <a:avLst>
              <a:gd name="adj" fmla="val 4642"/>
            </a:avLst>
          </a:prstGeom>
          <a:solidFill>
            <a:srgbClr val="C7C9EA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502" y="3745333"/>
            <a:ext cx="289599" cy="1490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358900" y="3708185"/>
            <a:ext cx="9425339" cy="1163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Verdade Fundamental:</a:t>
            </a:r>
            <a:r>
              <a:rPr lang="en-US" sz="2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Reconhecer esse fato teológico crucial ajuda a compreender que a vida cristã não começa em meio a esforços humanos desesperados e lutas solitárias, mas a partir da obra completa, definitiva e perfeita de Deus em favor do crente.</a:t>
            </a:r>
            <a:endParaRPr lang="en-US" sz="24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E6BE1E4-1CA4-6A24-21ED-52A6C927AB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93" r="23764"/>
          <a:stretch/>
        </p:blipFill>
        <p:spPr>
          <a:xfrm>
            <a:off x="596504" y="867460"/>
            <a:ext cx="3025260" cy="675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3093215-35A4-0BAB-3205-2F5B7F95D853}"/>
              </a:ext>
            </a:extLst>
          </p:cNvPr>
          <p:cNvSpPr txBox="1"/>
          <p:nvPr/>
        </p:nvSpPr>
        <p:spPr>
          <a:xfrm>
            <a:off x="3874435" y="1376880"/>
            <a:ext cx="101594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É a partir dessa nova realidade espiritual objetiva que a santificação progressiva se torna genuinamente possível e efetiva, pois somente quem foi verdadeiramente separado para Deus de forma posicional pode experimentar a mudança gradual e contínua que molda o caráter segundo a imagem perfeita de Cristo.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F2A3917-B6F5-0CC1-0DB1-28AEAA05FFBB}"/>
              </a:ext>
            </a:extLst>
          </p:cNvPr>
          <p:cNvSpPr txBox="1"/>
          <p:nvPr/>
        </p:nvSpPr>
        <p:spPr>
          <a:xfrm>
            <a:off x="3847146" y="5077286"/>
            <a:ext cx="101867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Reconhecer que a vida cristã se baseia na obra perfeita de Deus, e não em nossos esforços, nos livra do perfeccionismo e da ansiedade espiritual. Assim, podemos descansar na obra de Cristo e cooperar com o Espírito Santo em nossa transformação contínua.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241" y="539829"/>
            <a:ext cx="7747610" cy="3667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3.2. A Conexão com a Santificação Progressiva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82241" y="1134070"/>
            <a:ext cx="13065919" cy="1737717"/>
          </a:xfrm>
          <a:prstGeom prst="roundRect">
            <a:avLst>
              <a:gd name="adj" fmla="val 5646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89861" y="1305282"/>
            <a:ext cx="6525339" cy="1439585"/>
          </a:xfrm>
          <a:prstGeom prst="roundRect">
            <a:avLst>
              <a:gd name="adj" fmla="val 5706"/>
            </a:avLst>
          </a:prstGeom>
          <a:solidFill>
            <a:srgbClr val="DADBF1"/>
          </a:solidFill>
          <a:ln/>
        </p:spPr>
      </p:sp>
      <p:sp>
        <p:nvSpPr>
          <p:cNvPr id="5" name="Text 3"/>
          <p:cNvSpPr/>
          <p:nvPr/>
        </p:nvSpPr>
        <p:spPr>
          <a:xfrm>
            <a:off x="985361" y="1344635"/>
            <a:ext cx="3886890" cy="3834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Santificação Instantânea</a:t>
            </a:r>
            <a:endParaRPr lang="en-US" sz="2800" dirty="0"/>
          </a:p>
        </p:txBody>
      </p:sp>
      <p:sp>
        <p:nvSpPr>
          <p:cNvPr id="6" name="Text 4"/>
          <p:cNvSpPr/>
          <p:nvPr/>
        </p:nvSpPr>
        <p:spPr>
          <a:xfrm>
            <a:off x="985361" y="1923574"/>
            <a:ext cx="5985986" cy="8212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Estabelece nossa posição permanente e inabalável diante de Deus</a:t>
            </a:r>
            <a:endParaRPr lang="en-US" sz="2800" dirty="0"/>
          </a:p>
        </p:txBody>
      </p:sp>
      <p:sp>
        <p:nvSpPr>
          <p:cNvPr id="7" name="Shape 5"/>
          <p:cNvSpPr/>
          <p:nvPr/>
        </p:nvSpPr>
        <p:spPr>
          <a:xfrm>
            <a:off x="7315200" y="1305282"/>
            <a:ext cx="6525339" cy="1439585"/>
          </a:xfrm>
          <a:prstGeom prst="rect">
            <a:avLst/>
          </a:prstGeom>
          <a:solidFill>
            <a:srgbClr val="DADBF1"/>
          </a:solidFill>
          <a:ln/>
        </p:spPr>
      </p:sp>
      <p:sp>
        <p:nvSpPr>
          <p:cNvPr id="8" name="Shape 6"/>
          <p:cNvSpPr/>
          <p:nvPr/>
        </p:nvSpPr>
        <p:spPr>
          <a:xfrm>
            <a:off x="7315200" y="1305282"/>
            <a:ext cx="22860" cy="1439585"/>
          </a:xfrm>
          <a:prstGeom prst="roundRect">
            <a:avLst>
              <a:gd name="adj" fmla="val 359328"/>
            </a:avLst>
          </a:prstGeom>
          <a:solidFill>
            <a:srgbClr val="C0C1D7"/>
          </a:solidFill>
          <a:ln/>
        </p:spPr>
      </p:sp>
      <p:sp>
        <p:nvSpPr>
          <p:cNvPr id="9" name="Text 7"/>
          <p:cNvSpPr/>
          <p:nvPr/>
        </p:nvSpPr>
        <p:spPr>
          <a:xfrm>
            <a:off x="7804071" y="1359875"/>
            <a:ext cx="3593519" cy="3384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Santificação Progressiva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7804071" y="1923573"/>
            <a:ext cx="5840968" cy="8212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Transforma continuamente </a:t>
            </a:r>
            <a:r>
              <a:rPr lang="en-US" sz="28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nosso</a:t>
            </a: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450"/>
              </a:lnSpc>
              <a:buNone/>
            </a:pPr>
            <a:r>
              <a:rPr lang="en-US" sz="28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caráter</a:t>
            </a: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e conduta prática</a:t>
            </a:r>
            <a:endParaRPr lang="en-US" sz="2800" dirty="0"/>
          </a:p>
        </p:txBody>
      </p:sp>
      <p:sp>
        <p:nvSpPr>
          <p:cNvPr id="11" name="Shape 9"/>
          <p:cNvSpPr/>
          <p:nvPr/>
        </p:nvSpPr>
        <p:spPr>
          <a:xfrm>
            <a:off x="7070765" y="1780580"/>
            <a:ext cx="488871" cy="488871"/>
          </a:xfrm>
          <a:prstGeom prst="roundRect">
            <a:avLst>
              <a:gd name="adj" fmla="val 16802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pic>
        <p:nvPicPr>
          <p:cNvPr id="1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923" y="1872258"/>
            <a:ext cx="244435" cy="305514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1075491" y="3070105"/>
            <a:ext cx="2896007" cy="3918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Efésios 4:22-24</a:t>
            </a:r>
            <a:endParaRPr lang="en-US" sz="2800" dirty="0"/>
          </a:p>
        </p:txBody>
      </p:sp>
      <p:sp>
        <p:nvSpPr>
          <p:cNvPr id="14" name="Text 11"/>
          <p:cNvSpPr/>
          <p:nvPr/>
        </p:nvSpPr>
        <p:spPr>
          <a:xfrm>
            <a:off x="1067871" y="3482181"/>
            <a:ext cx="12772668" cy="953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"Que, quanto ao trato passado, vos despojeis do velho homem, que se corrompe pelas concupiscências do engano, e vos renoveis no espírito do vosso ânimo, e vos revistais do novo homem, que, segundo Deus, é criado em verdadeira justiça e santidade."</a:t>
            </a:r>
            <a:endParaRPr lang="en-US" sz="2400" dirty="0"/>
          </a:p>
        </p:txBody>
      </p:sp>
      <p:sp>
        <p:nvSpPr>
          <p:cNvPr id="15" name="Shape 12"/>
          <p:cNvSpPr/>
          <p:nvPr/>
        </p:nvSpPr>
        <p:spPr>
          <a:xfrm>
            <a:off x="782241" y="2972395"/>
            <a:ext cx="22860" cy="1737717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61BD37-2EB7-12B2-FFD8-87BE3BA440EF}"/>
              </a:ext>
            </a:extLst>
          </p:cNvPr>
          <p:cNvSpPr txBox="1"/>
          <p:nvPr/>
        </p:nvSpPr>
        <p:spPr>
          <a:xfrm>
            <a:off x="805101" y="5165123"/>
            <a:ext cx="130354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santificação instantânea define nossa posição diante de Deus, enquanto a progressiva molda nosso caráter e conduta diariamente. Ambas se complementam: Deus nos salva de forma completa e, ao mesmo tempo, nos transforma continuamente até que sejamos plenamente conformados à imagem de Cristo.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21205"/>
            <a:ext cx="6924675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3.2. A Conexão com a Santificação Progressiva </a:t>
            </a:r>
            <a:endParaRPr lang="en-US" sz="2800" dirty="0"/>
          </a:p>
        </p:txBody>
      </p:sp>
      <p:sp>
        <p:nvSpPr>
          <p:cNvPr id="3" name="Shape 1"/>
          <p:cNvSpPr/>
          <p:nvPr/>
        </p:nvSpPr>
        <p:spPr>
          <a:xfrm>
            <a:off x="793790" y="1290110"/>
            <a:ext cx="4215289" cy="4264526"/>
          </a:xfrm>
          <a:prstGeom prst="roundRect">
            <a:avLst>
              <a:gd name="adj" fmla="val 258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999768" y="149608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79" y="1626224"/>
            <a:ext cx="267891" cy="334923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999767" y="2289759"/>
            <a:ext cx="366105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Graça e Esforço Equilibrados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999768" y="2718978"/>
            <a:ext cx="3803333" cy="2385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santificação progressiva demonstra o equilíbrio vital entre a ação divina e a resposta humana, onde Deus opera em nós e somos chamados a viver como santos.</a:t>
            </a:r>
            <a:endParaRPr lang="en-US" sz="2400" dirty="0"/>
          </a:p>
        </p:txBody>
      </p:sp>
      <p:sp>
        <p:nvSpPr>
          <p:cNvPr id="8" name="Shape 5"/>
          <p:cNvSpPr/>
          <p:nvPr/>
        </p:nvSpPr>
        <p:spPr>
          <a:xfrm>
            <a:off x="5207437" y="1290110"/>
            <a:ext cx="4215408" cy="4264528"/>
          </a:xfrm>
          <a:prstGeom prst="roundRect">
            <a:avLst>
              <a:gd name="adj" fmla="val 258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413415" y="149608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26" y="1626224"/>
            <a:ext cx="267891" cy="334923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5413415" y="2289759"/>
            <a:ext cx="380345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Evidência Visível da Transformação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5413415" y="3029137"/>
            <a:ext cx="3803452" cy="2075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Este processo contínuo é a prova tangível da obra transformadora de Deus em nossas vidas, mostrando ao mundo a diferença que Cristo faz.</a:t>
            </a:r>
            <a:endParaRPr lang="en-US" sz="2400" dirty="0"/>
          </a:p>
        </p:txBody>
      </p:sp>
      <p:sp>
        <p:nvSpPr>
          <p:cNvPr id="13" name="Shape 9"/>
          <p:cNvSpPr/>
          <p:nvPr/>
        </p:nvSpPr>
        <p:spPr>
          <a:xfrm>
            <a:off x="9621203" y="1290109"/>
            <a:ext cx="4215289" cy="4264527"/>
          </a:xfrm>
          <a:prstGeom prst="roundRect">
            <a:avLst>
              <a:gd name="adj" fmla="val 258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4" name="Shape 10"/>
          <p:cNvSpPr/>
          <p:nvPr/>
        </p:nvSpPr>
        <p:spPr>
          <a:xfrm>
            <a:off x="9827181" y="1496089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1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892" y="1626224"/>
            <a:ext cx="267891" cy="334923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9827181" y="2289759"/>
            <a:ext cx="40094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Dádiva e Responsabilidade</a:t>
            </a:r>
            <a:endParaRPr lang="en-US" sz="2400" dirty="0"/>
          </a:p>
        </p:txBody>
      </p:sp>
      <p:sp>
        <p:nvSpPr>
          <p:cNvPr id="17" name="Text 12"/>
          <p:cNvSpPr/>
          <p:nvPr/>
        </p:nvSpPr>
        <p:spPr>
          <a:xfrm>
            <a:off x="9827181" y="2718979"/>
            <a:ext cx="3803333" cy="2030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santificação é tanto um presente imerecido de Deus quanto uma responsabilidade ativa do crente em cooperar com o Espírito Santo.</a:t>
            </a:r>
            <a:endParaRPr lang="en-US" sz="2400" dirty="0"/>
          </a:p>
        </p:txBody>
      </p:sp>
      <p:sp>
        <p:nvSpPr>
          <p:cNvPr id="18" name="Text 13"/>
          <p:cNvSpPr/>
          <p:nvPr/>
        </p:nvSpPr>
        <p:spPr>
          <a:xfrm>
            <a:off x="793790" y="5951471"/>
            <a:ext cx="13042821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profunda conexão entre a santificação instantânea e a progressiva nos revela a natureza dinâmica da vida cristã, onde a graça de Deus nos capacita e nosso esforço responde a essa capacitação. É um testemunho visível da mudança que ocorre no coração e na vida daqueles que são separados para Deus.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584716"/>
            <a:ext cx="6821661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3.3. A Perfeição Final: Glorificação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793671" y="1155143"/>
            <a:ext cx="13042821" cy="7392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glorificação representa o destino final da santificação, o momento em que a obra transformadora de 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Deus em nós é completa e perfeita.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1091446" y="201346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 João 3:2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091328" y="2403039"/>
            <a:ext cx="12745164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"Amados, agora somos filhos de Deus, e ainda não é manifestado o que havemos de ser. Mas sabemos que, quando ele se manifestar, seremos semelhantes a ele; porque assim como é, o veremos."</a:t>
            </a:r>
            <a:endParaRPr lang="en-US" sz="2400" dirty="0"/>
          </a:p>
        </p:txBody>
      </p:sp>
      <p:sp>
        <p:nvSpPr>
          <p:cNvPr id="6" name="Shape 4"/>
          <p:cNvSpPr/>
          <p:nvPr/>
        </p:nvSpPr>
        <p:spPr>
          <a:xfrm>
            <a:off x="793789" y="1894403"/>
            <a:ext cx="45719" cy="1435651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7" name="Shape 5"/>
          <p:cNvSpPr/>
          <p:nvPr/>
        </p:nvSpPr>
        <p:spPr>
          <a:xfrm>
            <a:off x="793790" y="3540238"/>
            <a:ext cx="4215289" cy="3310938"/>
          </a:xfrm>
          <a:prstGeom prst="roundRect">
            <a:avLst>
              <a:gd name="adj" fmla="val 32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999768" y="3746216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79" y="3876351"/>
            <a:ext cx="267891" cy="334923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999768" y="4348814"/>
            <a:ext cx="387139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Conclusão da Santificação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999768" y="4969107"/>
            <a:ext cx="3803333" cy="1759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</a:t>
            </a: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glorificação</a:t>
            </a: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é o ápice do processo, onde a santificação encontra sua plena realização na imagem de Cristo.</a:t>
            </a:r>
            <a:endParaRPr lang="en-US" sz="2400" dirty="0"/>
          </a:p>
        </p:txBody>
      </p:sp>
      <p:sp>
        <p:nvSpPr>
          <p:cNvPr id="12" name="Shape 9"/>
          <p:cNvSpPr/>
          <p:nvPr/>
        </p:nvSpPr>
        <p:spPr>
          <a:xfrm>
            <a:off x="5207437" y="3540238"/>
            <a:ext cx="4215408" cy="3310938"/>
          </a:xfrm>
          <a:prstGeom prst="roundRect">
            <a:avLst>
              <a:gd name="adj" fmla="val 32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3" name="Shape 10"/>
          <p:cNvSpPr/>
          <p:nvPr/>
        </p:nvSpPr>
        <p:spPr>
          <a:xfrm>
            <a:off x="5413415" y="3746216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26" y="3876351"/>
            <a:ext cx="267891" cy="334923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5413415" y="4348814"/>
            <a:ext cx="3939954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Libertação Total do Pecado</a:t>
            </a:r>
            <a:endParaRPr lang="en-US" sz="2400" dirty="0"/>
          </a:p>
        </p:txBody>
      </p:sp>
      <p:sp>
        <p:nvSpPr>
          <p:cNvPr id="16" name="Text 12"/>
          <p:cNvSpPr/>
          <p:nvPr/>
        </p:nvSpPr>
        <p:spPr>
          <a:xfrm>
            <a:off x="5413415" y="4969107"/>
            <a:ext cx="3803452" cy="17592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Seremos finalmente libertos de toda mancha e poder do pecado, vivendo em perfeita justiça e santidade.</a:t>
            </a:r>
            <a:endParaRPr lang="en-US" sz="2800" dirty="0"/>
          </a:p>
        </p:txBody>
      </p:sp>
      <p:sp>
        <p:nvSpPr>
          <p:cNvPr id="17" name="Shape 13"/>
          <p:cNvSpPr/>
          <p:nvPr/>
        </p:nvSpPr>
        <p:spPr>
          <a:xfrm>
            <a:off x="9621203" y="3540238"/>
            <a:ext cx="4215289" cy="3310938"/>
          </a:xfrm>
          <a:prstGeom prst="roundRect">
            <a:avLst>
              <a:gd name="adj" fmla="val 32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8" name="Shape 14"/>
          <p:cNvSpPr/>
          <p:nvPr/>
        </p:nvSpPr>
        <p:spPr>
          <a:xfrm>
            <a:off x="9827181" y="3746216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892" y="3876351"/>
            <a:ext cx="267891" cy="334923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827180" y="4348814"/>
            <a:ext cx="3684103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Transformação Completa</a:t>
            </a:r>
            <a:endParaRPr lang="en-US" sz="2400" dirty="0"/>
          </a:p>
        </p:txBody>
      </p:sp>
      <p:sp>
        <p:nvSpPr>
          <p:cNvPr id="21" name="Text 16"/>
          <p:cNvSpPr/>
          <p:nvPr/>
        </p:nvSpPr>
        <p:spPr>
          <a:xfrm>
            <a:off x="9827181" y="4969107"/>
            <a:ext cx="3803333" cy="14453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Nosso corpo, alma e espírito serão glorificados, refletindo a santidade e glória de Deus.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73354"/>
            <a:ext cx="735392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3.3. A Perfeição Final: Glorificação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93790" y="2614479"/>
            <a:ext cx="4215289" cy="3158524"/>
          </a:xfrm>
          <a:prstGeom prst="roundRect">
            <a:avLst>
              <a:gd name="adj" fmla="val 338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15007" y="2835696"/>
            <a:ext cx="3772853" cy="4292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Promessa Divina Cumprida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015008" y="3264918"/>
            <a:ext cx="3772853" cy="209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glorificação representa o ápice da obra salvífica de Deus, o cumprimento pleno de todas as Suas promessas de redenção e restauração para a humanidade.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5207437" y="2614479"/>
            <a:ext cx="4215408" cy="3158524"/>
          </a:xfrm>
          <a:prstGeom prst="roundRect">
            <a:avLst>
              <a:gd name="adj" fmla="val 338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28655" y="2835697"/>
            <a:ext cx="3316605" cy="429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Perfeição Sem Máculas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5428655" y="3264917"/>
            <a:ext cx="3772972" cy="2289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Nesse estágio final, todas as imperfeições do pecado são completamente removidas, e o crente é aperfeiçoado à imagem e semelhança de Cristo em corpo, alma e espírito.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9621203" y="2614479"/>
            <a:ext cx="4215289" cy="3158524"/>
          </a:xfrm>
          <a:prstGeom prst="roundRect">
            <a:avLst>
              <a:gd name="adj" fmla="val 3389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42420" y="2835697"/>
            <a:ext cx="3505089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Presença Eterna na Glória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9842421" y="3264918"/>
            <a:ext cx="3772853" cy="209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É a culminação da jornada de fé, onde habitaremos eternamente na presença do Senhor, livres de toda mancha e cheios de Sua glória incomparável</a:t>
            </a:r>
            <a:r>
              <a:rPr lang="en-US" sz="15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550" dirty="0"/>
          </a:p>
        </p:txBody>
      </p:sp>
      <p:sp>
        <p:nvSpPr>
          <p:cNvPr id="13" name="Text 11"/>
          <p:cNvSpPr/>
          <p:nvPr/>
        </p:nvSpPr>
        <p:spPr>
          <a:xfrm>
            <a:off x="793671" y="6038377"/>
            <a:ext cx="13042821" cy="12003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Nesse estado de glória, habitaremos eternamente na presença do Senhor, livres do pecado e cheios de Sua glória. É a esperança que sustenta o crente e a certeza de que a obra iniciada em nós por Deus será fielmente concluída.</a:t>
            </a:r>
            <a:endParaRPr lang="en-US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ACF7D0B-E9B0-896F-88DD-2067A8990F5A}"/>
              </a:ext>
            </a:extLst>
          </p:cNvPr>
          <p:cNvSpPr txBox="1"/>
          <p:nvPr/>
        </p:nvSpPr>
        <p:spPr>
          <a:xfrm>
            <a:off x="793790" y="1098504"/>
            <a:ext cx="130427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glorificação é o cumprimento da promessa divina e o objetivo final da salvação. Enquanto a santificação instantânea nos declara santos, e a progressiva nos molda, a glorificação nos completa, removendo todas as imperfeições e tornando-nos perfeitos diante de Deus.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91119"/>
            <a:ext cx="6630592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3.3. A Perfeição Final: Glorificação 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793790" y="1246125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Esse aspecto final da santificação serve como uma poderosa motivação para perseverarmos na fé, pois nos lembra da promessa inabalável de Deus.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93790" y="2338266"/>
            <a:ext cx="4215289" cy="2943418"/>
          </a:xfrm>
          <a:prstGeom prst="roundRect">
            <a:avLst>
              <a:gd name="adj" fmla="val 3892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15008" y="2516731"/>
            <a:ext cx="336363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Motivação para a Santidade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1015008" y="2945951"/>
            <a:ext cx="3772853" cy="1871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expectativa da glorificação nos encoraja a viver de forma santa e justa, aguardando o retorno de Cristo com grande expectativa.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5207437" y="2338266"/>
            <a:ext cx="4215408" cy="2943418"/>
          </a:xfrm>
          <a:prstGeom prst="roundRect">
            <a:avLst>
              <a:gd name="adj" fmla="val 3892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28655" y="2516731"/>
            <a:ext cx="344150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Esperança em Meio às Lutas</a:t>
            </a:r>
            <a:endParaRPr lang="en-US" sz="1950" dirty="0"/>
          </a:p>
        </p:txBody>
      </p:sp>
      <p:sp>
        <p:nvSpPr>
          <p:cNvPr id="9" name="Text 7"/>
          <p:cNvSpPr/>
          <p:nvPr/>
        </p:nvSpPr>
        <p:spPr>
          <a:xfrm>
            <a:off x="5428655" y="2945951"/>
            <a:ext cx="3772972" cy="18717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Sabemos que as provações e sofrimentos deste mundo são incomparáveis à glória que nos será plenamente revelada (Romanos 8:18).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9621203" y="2338266"/>
            <a:ext cx="4215289" cy="2943418"/>
          </a:xfrm>
          <a:prstGeom prst="roundRect">
            <a:avLst>
              <a:gd name="adj" fmla="val 3892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42421" y="2516731"/>
            <a:ext cx="310265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Clímax do Plano Redentor</a:t>
            </a:r>
            <a:endParaRPr lang="en-US" sz="1950" dirty="0"/>
          </a:p>
        </p:txBody>
      </p:sp>
      <p:sp>
        <p:nvSpPr>
          <p:cNvPr id="12" name="Text 10"/>
          <p:cNvSpPr/>
          <p:nvPr/>
        </p:nvSpPr>
        <p:spPr>
          <a:xfrm>
            <a:off x="9842421" y="2945951"/>
            <a:ext cx="3772853" cy="2103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glorificação é o ponto culminante de todo o plano de Deus, onde experimentaremos a plenitude e perfeição da comunhão com Ele.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793790" y="5684152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É o grande propósito final da salvação, um destino que sela nossa jornada de fé e garante que a obra iniciada em nós será fielmente aperfeiçoada pelo nosso Criador.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6364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Conclusão</a:t>
            </a:r>
            <a:endParaRPr lang="en-US" sz="3900" dirty="0"/>
          </a:p>
        </p:txBody>
      </p:sp>
      <p:sp>
        <p:nvSpPr>
          <p:cNvPr id="3" name="Text 1"/>
          <p:cNvSpPr/>
          <p:nvPr/>
        </p:nvSpPr>
        <p:spPr>
          <a:xfrm>
            <a:off x="793671" y="1015504"/>
            <a:ext cx="13042821" cy="1453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jornada da santificação, abrangendo tanto a obra instantânea quanto a progressiva de Deus, é um testemunho profundo de Sua graça e amor por nós. Não é apenas algo a ser compreendido intelectualmente, mas uma realidade a ser profundamente acolhida em humildade e vivida com a mais alta seriedade e compromisso.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93790" y="2588343"/>
            <a:ext cx="4215289" cy="3907986"/>
          </a:xfrm>
          <a:prstGeom prst="roundRect">
            <a:avLst>
              <a:gd name="adj" fmla="val 2700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15008" y="2809561"/>
            <a:ext cx="346145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 Graça Transformadora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015008" y="3238780"/>
            <a:ext cx="3772853" cy="2820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santificação é a demonstração clara da graça divina, que nos separa para Deus no momento da salvação e continua a nos moldar progressivamente, chamando-nos a refletir Sua santidade.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5207437" y="2588343"/>
            <a:ext cx="4215408" cy="3907986"/>
          </a:xfrm>
          <a:prstGeom prst="roundRect">
            <a:avLst>
              <a:gd name="adj" fmla="val 2700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28655" y="2809561"/>
            <a:ext cx="3772972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Resposta Humana e Compromisso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5428655" y="3548938"/>
            <a:ext cx="3772972" cy="27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Diante dessa grandiosa obra, somos convidados a uma postura de reverência, obediência e disposição para sermos moldados, reconhecendo que não mais pertencemos a nós mesmos, mas Aquele que nos redimiu.</a:t>
            </a:r>
            <a:endParaRPr lang="en-US" sz="2400" dirty="0"/>
          </a:p>
        </p:txBody>
      </p:sp>
      <p:sp>
        <p:nvSpPr>
          <p:cNvPr id="10" name="Shape 8"/>
          <p:cNvSpPr/>
          <p:nvPr/>
        </p:nvSpPr>
        <p:spPr>
          <a:xfrm>
            <a:off x="9621203" y="2588342"/>
            <a:ext cx="4215289" cy="3907987"/>
          </a:xfrm>
          <a:prstGeom prst="roundRect">
            <a:avLst>
              <a:gd name="adj" fmla="val 2700"/>
            </a:avLst>
          </a:prstGeom>
          <a:solidFill>
            <a:srgbClr val="FFFFFF"/>
          </a:solidFill>
          <a:ln w="22860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42421" y="2809561"/>
            <a:ext cx="3772853" cy="429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Jornada em Direção à Glória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9842421" y="3238780"/>
            <a:ext cx="3772853" cy="2657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vida cristã é uma jornada contínua em direção à glória, onde cada passo revela a graça que nos alcançou e nos impulsiona a viver como santos, aguardando a consumação de nossa glorificação.</a:t>
            </a:r>
            <a:endParaRPr lang="en-US" sz="24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1A49012-0224-1B39-C94B-A831B3096039}"/>
              </a:ext>
            </a:extLst>
          </p:cNvPr>
          <p:cNvSpPr txBox="1"/>
          <p:nvPr/>
        </p:nvSpPr>
        <p:spPr>
          <a:xfrm>
            <a:off x="793790" y="6701413"/>
            <a:ext cx="130428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 santificação mostra que a vida cristã é uma jornada rumo à glória. Somos chamados a viver separados para Deus, perseverando com a certeza de que Ele trabalha em nós para cumprir seu propósito eterno até a glorificação final.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07915"/>
            <a:ext cx="574869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chemeClr val="accent6">
                    <a:lumMod val="50000"/>
                  </a:schemeClr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REFLEXÃO DA SEMANA</a:t>
            </a:r>
            <a:endParaRPr lang="en-US" sz="39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816B5B6-3F6D-7CAA-938E-38E94528A28C}"/>
              </a:ext>
            </a:extLst>
          </p:cNvPr>
          <p:cNvSpPr txBox="1"/>
          <p:nvPr/>
        </p:nvSpPr>
        <p:spPr>
          <a:xfrm>
            <a:off x="793790" y="2143646"/>
            <a:ext cx="126765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"Sede santos, porque eu sou santo" (1 Pedro 1.16)Que esta semana seja marcada pela busca intencional de refletir a santidade de Deus em cada pensamento, palavra e ação.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386106F-C1EC-D07A-DAC2-C42BCEAF61C0}"/>
              </a:ext>
            </a:extLst>
          </p:cNvPr>
          <p:cNvSpPr txBox="1"/>
          <p:nvPr/>
        </p:nvSpPr>
        <p:spPr>
          <a:xfrm>
            <a:off x="793790" y="4296602"/>
            <a:ext cx="712191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latin typeface="Bahnschrift SemiBold Condensed" panose="020B0502040204020203" pitchFamily="34" charset="0"/>
              </a:rPr>
              <a:t>Lembre-se de que ele nos capacita a viver como </a:t>
            </a:r>
          </a:p>
          <a:p>
            <a:r>
              <a:rPr lang="pt-BR" sz="3200" dirty="0">
                <a:latin typeface="Bahnschrift SemiBold Condensed" panose="020B0502040204020203" pitchFamily="34" charset="0"/>
              </a:rPr>
              <a:t>seus filhos separados para o louvor de sua glória.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7ECA4F-7156-74A9-6E8D-59E04321F45E}"/>
              </a:ext>
            </a:extLst>
          </p:cNvPr>
          <p:cNvSpPr txBox="1"/>
          <p:nvPr/>
        </p:nvSpPr>
        <p:spPr>
          <a:xfrm>
            <a:off x="4708476" y="5602011"/>
            <a:ext cx="2838735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Ezequiel Montanha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294D201-F664-5F95-233E-56AA0EABE4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0003809" y="6482121"/>
            <a:ext cx="3889500" cy="14080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4772"/>
            <a:ext cx="5975500" cy="729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11500" b="1" dirty="0">
                <a:solidFill>
                  <a:schemeClr val="accent1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OBJETIVO</a:t>
            </a:r>
            <a:endParaRPr lang="en-US" sz="11500" dirty="0">
              <a:solidFill>
                <a:schemeClr val="accent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44976DA-96DF-DA96-C71F-11955ECA6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959" y="7356800"/>
            <a:ext cx="1637619" cy="59282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1C0FF0-173B-89F8-325E-3F252D983063}"/>
              </a:ext>
            </a:extLst>
          </p:cNvPr>
          <p:cNvSpPr txBox="1"/>
          <p:nvPr/>
        </p:nvSpPr>
        <p:spPr>
          <a:xfrm>
            <a:off x="1550131" y="3151706"/>
            <a:ext cx="115301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Esclarecer a relação entre a santificação instantânea e a progressiva; destacar suas diferenças e complementaridades, e demonstrar como ambos os aspectos se unem no plano divino para transformar o crente à imagem de Cristo.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30256" y="661318"/>
            <a:ext cx="6716414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Introdução</a:t>
            </a:r>
            <a:endParaRPr lang="en-US" sz="48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0A7EAE-0346-215F-C546-CCDB4A5D3972}"/>
              </a:ext>
            </a:extLst>
          </p:cNvPr>
          <p:cNvSpPr txBox="1"/>
          <p:nvPr/>
        </p:nvSpPr>
        <p:spPr>
          <a:xfrm>
            <a:off x="930255" y="1380694"/>
            <a:ext cx="1296316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A santificação é um dos temas centrais da vida cristã, mas frequentemente causa dúvidas: é um evento único ou um processo contínuo? Na lição anterior, compreendemos que a santificação possui duas dimensões distintas, mas complementares: a instantânea e a progressiva.</a:t>
            </a:r>
          </a:p>
          <a:p>
            <a:endParaRPr lang="pt-BR" sz="2800" dirty="0"/>
          </a:p>
          <a:p>
            <a:r>
              <a:rPr lang="pt-BR" sz="2800" dirty="0"/>
              <a:t>Agora, avançaremos na compreensão profunda dessas duas realidades espirituais, analisando cuidadosamente como elas se complementam de maneira harmoniosa, como se manifestam de forma prática na vida cristã cotidiana e como revelam, de modo maravilhoso, o caráter gracioso e transformador de Deus em nossa jornada de fé.</a:t>
            </a:r>
          </a:p>
          <a:p>
            <a:endParaRPr lang="pt-BR" sz="2800" dirty="0"/>
          </a:p>
          <a:p>
            <a:r>
              <a:rPr lang="pt-BR" sz="2800" dirty="0"/>
              <a:t>Compreender essa distinção é fundamental para uma vida cristã equilibrada e madura, que reconhece tanto a obra completa de Cristo quanto nossa responsabilidade de crescer em santidade.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573324"/>
            <a:ext cx="6712479" cy="4961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900"/>
              </a:lnSpc>
              <a:buNone/>
            </a:pPr>
            <a:r>
              <a:rPr lang="en-US" sz="31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 A Santificação Instantânea</a:t>
            </a:r>
            <a:endParaRPr lang="en-US" sz="3100" dirty="0"/>
          </a:p>
        </p:txBody>
      </p:sp>
      <p:sp>
        <p:nvSpPr>
          <p:cNvPr id="3" name="Text 1"/>
          <p:cNvSpPr/>
          <p:nvPr/>
        </p:nvSpPr>
        <p:spPr>
          <a:xfrm>
            <a:off x="793790" y="1148754"/>
            <a:ext cx="882741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1.1. Separação para Deus no Momento da Salvação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793790" y="1818480"/>
            <a:ext cx="4215289" cy="3307408"/>
          </a:xfrm>
          <a:prstGeom prst="roundRect">
            <a:avLst>
              <a:gd name="adj" fmla="val 32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999768" y="2024458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479" y="2154594"/>
            <a:ext cx="267891" cy="33492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99768" y="2818128"/>
            <a:ext cx="3803333" cy="32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Ato Divino Instantâneo</a:t>
            </a:r>
            <a:endParaRPr lang="en-US" sz="2800" dirty="0"/>
          </a:p>
        </p:txBody>
      </p:sp>
      <p:sp>
        <p:nvSpPr>
          <p:cNvPr id="8" name="Text 5"/>
          <p:cNvSpPr/>
          <p:nvPr/>
        </p:nvSpPr>
        <p:spPr>
          <a:xfrm>
            <a:off x="999768" y="3247349"/>
            <a:ext cx="3803333" cy="2143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santificação instantânea é o ato divino pelo qual Deus separa o crente para si no momento da conversão.</a:t>
            </a:r>
            <a:endParaRPr lang="en-US" sz="2800" dirty="0"/>
          </a:p>
        </p:txBody>
      </p:sp>
      <p:sp>
        <p:nvSpPr>
          <p:cNvPr id="9" name="Shape 6"/>
          <p:cNvSpPr/>
          <p:nvPr/>
        </p:nvSpPr>
        <p:spPr>
          <a:xfrm>
            <a:off x="5207437" y="1818480"/>
            <a:ext cx="4215408" cy="3307408"/>
          </a:xfrm>
          <a:prstGeom prst="roundRect">
            <a:avLst>
              <a:gd name="adj" fmla="val 32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413415" y="2024458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126" y="2154594"/>
            <a:ext cx="267891" cy="33492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5413415" y="2818129"/>
            <a:ext cx="3635051" cy="329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Realidade Espiritual</a:t>
            </a:r>
            <a:endParaRPr lang="en-US" sz="2800" dirty="0"/>
          </a:p>
        </p:txBody>
      </p:sp>
      <p:sp>
        <p:nvSpPr>
          <p:cNvPr id="13" name="Text 9"/>
          <p:cNvSpPr/>
          <p:nvPr/>
        </p:nvSpPr>
        <p:spPr>
          <a:xfrm>
            <a:off x="5413415" y="3247349"/>
            <a:ext cx="3803452" cy="21435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É uma realidade espiritual que ocorre no exato instante em que o pecador é regenerado, sendo declarado justo.</a:t>
            </a:r>
            <a:endParaRPr lang="en-US" sz="2800" dirty="0"/>
          </a:p>
        </p:txBody>
      </p:sp>
      <p:sp>
        <p:nvSpPr>
          <p:cNvPr id="14" name="Shape 10"/>
          <p:cNvSpPr/>
          <p:nvPr/>
        </p:nvSpPr>
        <p:spPr>
          <a:xfrm>
            <a:off x="9621203" y="1818480"/>
            <a:ext cx="4215289" cy="3307408"/>
          </a:xfrm>
          <a:prstGeom prst="roundRect">
            <a:avLst>
              <a:gd name="adj" fmla="val 32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5" name="Shape 11"/>
          <p:cNvSpPr/>
          <p:nvPr/>
        </p:nvSpPr>
        <p:spPr>
          <a:xfrm>
            <a:off x="9827181" y="2024458"/>
            <a:ext cx="595313" cy="595313"/>
          </a:xfrm>
          <a:prstGeom prst="roundRect">
            <a:avLst>
              <a:gd name="adj" fmla="val 15358451"/>
            </a:avLst>
          </a:prstGeom>
          <a:solidFill>
            <a:srgbClr val="4950BC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0892" y="2154594"/>
            <a:ext cx="267891" cy="33492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9827180" y="2818129"/>
            <a:ext cx="3424795" cy="3290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Separação em Cristo</a:t>
            </a:r>
            <a:endParaRPr lang="en-US" sz="2800" dirty="0"/>
          </a:p>
        </p:txBody>
      </p:sp>
      <p:sp>
        <p:nvSpPr>
          <p:cNvPr id="18" name="Text 13"/>
          <p:cNvSpPr/>
          <p:nvPr/>
        </p:nvSpPr>
        <p:spPr>
          <a:xfrm>
            <a:off x="9827181" y="3247349"/>
            <a:ext cx="3803333" cy="18350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crente é separado para Deus por meio de Cristo, recebendo uma nova identidade espiritual permanente.</a:t>
            </a:r>
            <a:endParaRPr lang="en-US" sz="28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C8DC74F-5339-EFD9-F653-8897AA1950B7}"/>
              </a:ext>
            </a:extLst>
          </p:cNvPr>
          <p:cNvSpPr txBox="1"/>
          <p:nvPr/>
        </p:nvSpPr>
        <p:spPr>
          <a:xfrm>
            <a:off x="793790" y="5491006"/>
            <a:ext cx="130427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Esta separação divina não é resultado de nossos méritos ou esforços, mas é inteiramente uma obra da graça de Deus. No momento em que exercemos fé em Cristo, somos instantaneamente transferidos do reino das trevas para o reino da luz, recebendo uma nova posição diante de Deus que é irrevogável e eterna.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81037" y="468154"/>
            <a:ext cx="9909625" cy="319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1.1. Separação para Deus no Momento da </a:t>
            </a:r>
            <a:r>
              <a:rPr lang="en-US" sz="3200" b="1" dirty="0" err="1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Salvação</a:t>
            </a:r>
            <a:r>
              <a:rPr lang="en-US" sz="32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 </a:t>
            </a:r>
            <a:endParaRPr lang="en-US" sz="3200" dirty="0"/>
          </a:p>
        </p:txBody>
      </p:sp>
      <p:sp>
        <p:nvSpPr>
          <p:cNvPr id="5" name="Shape 2"/>
          <p:cNvSpPr/>
          <p:nvPr/>
        </p:nvSpPr>
        <p:spPr>
          <a:xfrm>
            <a:off x="6846212" y="1234202"/>
            <a:ext cx="45719" cy="2232192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7" name="Shape 4"/>
          <p:cNvSpPr/>
          <p:nvPr/>
        </p:nvSpPr>
        <p:spPr>
          <a:xfrm>
            <a:off x="681038" y="6093302"/>
            <a:ext cx="13268325" cy="28813"/>
          </a:xfrm>
          <a:prstGeom prst="rect">
            <a:avLst/>
          </a:prstGeom>
          <a:solidFill>
            <a:srgbClr val="272525">
              <a:alpha val="50000"/>
            </a:srgbClr>
          </a:solidFill>
          <a:ln/>
        </p:spPr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B9E8A96-C722-11A6-9C39-5F4FD7B3BE4D}"/>
              </a:ext>
            </a:extLst>
          </p:cNvPr>
          <p:cNvSpPr txBox="1"/>
          <p:nvPr/>
        </p:nvSpPr>
        <p:spPr>
          <a:xfrm>
            <a:off x="7047010" y="1219625"/>
            <a:ext cx="7315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"Em 1 Coríntios 1.2, Paulo chama os cristãos de </a:t>
            </a:r>
            <a:r>
              <a:rPr lang="pt-BR" sz="2800" b="1" dirty="0"/>
              <a:t>'santificados em Cristo Jesus', </a:t>
            </a:r>
            <a:r>
              <a:rPr lang="pt-BR" sz="2800" dirty="0"/>
              <a:t>ou seja, o apóstolo não está falando de um processo que ainda está em desenvolvimento, mas de uma condição espiritual estabelecida na conversão."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F5EBEB-78D4-8699-3ED2-D31E854C9022}"/>
              </a:ext>
            </a:extLst>
          </p:cNvPr>
          <p:cNvSpPr txBox="1"/>
          <p:nvPr/>
        </p:nvSpPr>
        <p:spPr>
          <a:xfrm>
            <a:off x="6933062" y="3661642"/>
            <a:ext cx="7315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Essa realidade fundamental não elimina a necessidade de crescimento espiritual contínuo, mas garante que, em Cristo, já estamos posicionalmente separados para um novo propósito divino e eterno.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C5088D0-821B-E244-39FD-4ED4D2359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90" y="1054271"/>
            <a:ext cx="5008718" cy="500871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05247230-F9C5-AFF9-07D8-44F6B135712D}"/>
              </a:ext>
            </a:extLst>
          </p:cNvPr>
          <p:cNvSpPr txBox="1"/>
          <p:nvPr/>
        </p:nvSpPr>
        <p:spPr>
          <a:xfrm>
            <a:off x="477672" y="6190743"/>
            <a:ext cx="136477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A linguagem paulina é clara e definitiva: não somos pessoas que estão sendo santificadas apenas progressivamente, mas já fomos santificados posicionalmente no momento da nossa união com Cristo. Esta verdade nos dá segurança espiritual e fundamento sólido para nossa identidade cristã.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 rotWithShape="1">
          <a:blip r:embed="rId3"/>
          <a:srcRect t="28192" b="7963"/>
          <a:stretch/>
        </p:blipFill>
        <p:spPr>
          <a:xfrm>
            <a:off x="0" y="1"/>
            <a:ext cx="5104263" cy="52542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349001" y="390880"/>
            <a:ext cx="8585363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1.1. Separação para Deus no Momento da Salvação</a:t>
            </a:r>
            <a:endParaRPr lang="en-US" sz="2800" dirty="0"/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D1234909-94BC-75D4-11BE-1FA600C904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74925"/>
              </p:ext>
            </p:extLst>
          </p:nvPr>
        </p:nvGraphicFramePr>
        <p:xfrm>
          <a:off x="5349001" y="1230840"/>
          <a:ext cx="8831022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3674">
                  <a:extLst>
                    <a:ext uri="{9D8B030D-6E8A-4147-A177-3AD203B41FA5}">
                      <a16:colId xmlns:a16="http://schemas.microsoft.com/office/drawing/2014/main" val="2442652541"/>
                    </a:ext>
                  </a:extLst>
                </a:gridCol>
                <a:gridCol w="2943674">
                  <a:extLst>
                    <a:ext uri="{9D8B030D-6E8A-4147-A177-3AD203B41FA5}">
                      <a16:colId xmlns:a16="http://schemas.microsoft.com/office/drawing/2014/main" val="1340599105"/>
                    </a:ext>
                  </a:extLst>
                </a:gridCol>
                <a:gridCol w="2943674">
                  <a:extLst>
                    <a:ext uri="{9D8B030D-6E8A-4147-A177-3AD203B41FA5}">
                      <a16:colId xmlns:a16="http://schemas.microsoft.com/office/drawing/2014/main" val="3246638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Filhos de Deus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Herdeiros das Promessas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Corpo de Cristo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8165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2800" dirty="0"/>
                        <a:t>A santificação instantânea nos posiciona como filhos genuínos de Deus, membros de Sua família eterna.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Somos constituídos herdeiros de todas as promessas divinas e das riquezas celestiais.</a:t>
                      </a:r>
                    </a:p>
                    <a:p>
                      <a:endParaRPr lang="pt-BR" sz="28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2800" dirty="0"/>
                        <a:t>Tornamo-nos membros vivos do corpo de Cristo, unidos organicamente a Ele e uns aos outros.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591062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1B911C8E-7393-0E43-571F-D813706CCB84}"/>
              </a:ext>
            </a:extLst>
          </p:cNvPr>
          <p:cNvSpPr txBox="1"/>
          <p:nvPr/>
        </p:nvSpPr>
        <p:spPr>
          <a:xfrm>
            <a:off x="313897" y="5521432"/>
            <a:ext cx="13866125" cy="181588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A santificação instantânea nos reconcilia completamente com Deus, libertando-nos da condenação (Romanos 8:1) e possibilitando uma comunhão íntima com Ele. Ela é a base firme sobre a qual se constrói a santificação progressiva, permitindo que a graça de Deus atue continuamente em todas as áreas da nossa vida.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978180"/>
            <a:ext cx="945567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1.2. Justificação e Santificação: Relação Inseparável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1087040" y="173458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Romanos 5:1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1087040" y="2228223"/>
            <a:ext cx="12745164" cy="78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"Justificados, pois, mediante a fé, temos paz com Deus por meio de </a:t>
            </a:r>
            <a:r>
              <a:rPr lang="en-US" sz="2800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nosso</a:t>
            </a: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indent="0" algn="l">
              <a:lnSpc>
                <a:spcPts val="2500"/>
              </a:lnSpc>
              <a:buNone/>
            </a:pPr>
            <a:r>
              <a:rPr lang="en-US" sz="28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Senhor Jesus Cristo."</a:t>
            </a:r>
            <a:endParaRPr lang="en-US" sz="2800" dirty="0"/>
          </a:p>
        </p:txBody>
      </p:sp>
      <p:sp>
        <p:nvSpPr>
          <p:cNvPr id="5" name="Shape 3"/>
          <p:cNvSpPr/>
          <p:nvPr/>
        </p:nvSpPr>
        <p:spPr>
          <a:xfrm>
            <a:off x="793790" y="1747086"/>
            <a:ext cx="22860" cy="1446252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3355627"/>
            <a:ext cx="41584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Justificação: Ato Judicial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7564873" y="3355627"/>
            <a:ext cx="493647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Santificação: Nova Identidade</a:t>
            </a:r>
            <a:endParaRPr lang="en-US" sz="2800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F1EC18C-FC8A-F5C2-83EE-3F9A05E5D8E3}"/>
              </a:ext>
            </a:extLst>
          </p:cNvPr>
          <p:cNvSpPr txBox="1"/>
          <p:nvPr/>
        </p:nvSpPr>
        <p:spPr>
          <a:xfrm>
            <a:off x="786170" y="3828074"/>
            <a:ext cx="59012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A justificação é um ato judicial de Deus no qual Ele, sendo o Juiz Supremo do universo, declara o pecador completamente inocente diante do tribunal divino.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F14F3C93-CEB4-CD8C-B056-6DE8E5066B14}"/>
              </a:ext>
            </a:extLst>
          </p:cNvPr>
          <p:cNvSpPr txBox="1"/>
          <p:nvPr/>
        </p:nvSpPr>
        <p:spPr>
          <a:xfrm>
            <a:off x="7564873" y="3828074"/>
            <a:ext cx="64786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A santificação instantânea é o que acontece imediatamente após essa declaração divina de justiça.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89" y="636984"/>
            <a:ext cx="9455679" cy="3720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</a:rPr>
              <a:t>1.2. Justificação e Santificação: Relação Inseparável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1"/>
          <p:cNvSpPr/>
          <p:nvPr/>
        </p:nvSpPr>
        <p:spPr>
          <a:xfrm>
            <a:off x="1087040" y="1393388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</a:rPr>
              <a:t>Romanos 5:1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2"/>
          <p:cNvSpPr/>
          <p:nvPr/>
        </p:nvSpPr>
        <p:spPr>
          <a:xfrm>
            <a:off x="1087040" y="1887027"/>
            <a:ext cx="12745164" cy="7879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"Justificados, pois, mediante a fé, temos paz com Deus por meio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nosso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Senhor Jesus Cristo."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93790" y="1405890"/>
            <a:ext cx="22860" cy="1446252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6" name="Text 4"/>
          <p:cNvSpPr/>
          <p:nvPr/>
        </p:nvSpPr>
        <p:spPr>
          <a:xfrm>
            <a:off x="793790" y="3014431"/>
            <a:ext cx="415846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</a:rPr>
              <a:t>Justificação: Ato Judicial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7"/>
          <p:cNvSpPr/>
          <p:nvPr/>
        </p:nvSpPr>
        <p:spPr>
          <a:xfrm>
            <a:off x="793790" y="507204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Declaração legal de inocência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93790" y="545900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Baseada na justiça de Cristo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93790" y="584595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Remove toda culpa do pecado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93790" y="623290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Estabelece paz com Deus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7564873" y="3014431"/>
            <a:ext cx="493647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</a:rPr>
              <a:t>Santificação: Nova Identidade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564874" y="5799020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Separação para propósito santo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7564874" y="6185973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Nova identidade em Cristo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64874" y="6572926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Posicionamento no reino de Deus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7564874" y="6959879"/>
            <a:ext cx="6279356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lvl="0" indent="-342900" algn="l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</a:rPr>
              <a:t>Consagração para serviço divino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9A2B73C-C6EA-C2DF-BE7E-5F5AA193A5B9}"/>
              </a:ext>
            </a:extLst>
          </p:cNvPr>
          <p:cNvSpPr txBox="1"/>
          <p:nvPr/>
        </p:nvSpPr>
        <p:spPr>
          <a:xfrm>
            <a:off x="816650" y="3506814"/>
            <a:ext cx="59935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Esta declaração se baseia inteiramente na justiça perfeita e imputada de Cristo, não em nossos méritos ou obras.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EF651BE-EE2D-4FE6-3E6A-0043CC24F7D5}"/>
              </a:ext>
            </a:extLst>
          </p:cNvPr>
          <p:cNvSpPr txBox="1"/>
          <p:nvPr/>
        </p:nvSpPr>
        <p:spPr>
          <a:xfrm>
            <a:off x="7459621" y="3507726"/>
            <a:ext cx="665216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É como se, além de ser declarado justo perante o tribunal celestial, o crente recebesse um novo "registro de identidade espiritual", sendo separado por Deus para uma vida completamente santa e dedicada.</a:t>
            </a:r>
          </a:p>
        </p:txBody>
      </p:sp>
    </p:spTree>
    <p:extLst>
      <p:ext uri="{BB962C8B-B14F-4D97-AF65-F5344CB8AC3E}">
        <p14:creationId xmlns:p14="http://schemas.microsoft.com/office/powerpoint/2010/main" val="186164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3641</Words>
  <Application>Microsoft Office PowerPoint</Application>
  <PresentationFormat>Personalizar</PresentationFormat>
  <Paragraphs>281</Paragraphs>
  <Slides>28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7" baseType="lpstr">
      <vt:lpstr>Aptos</vt:lpstr>
      <vt:lpstr>Arial</vt:lpstr>
      <vt:lpstr>Bahnschrift SemiBold Condensed</vt:lpstr>
      <vt:lpstr>Calibri</vt:lpstr>
      <vt:lpstr>Franklin Gothic Demi Cond</vt:lpstr>
      <vt:lpstr>Inter</vt:lpstr>
      <vt:lpstr>Inter Bold</vt:lpstr>
      <vt:lpstr>Inter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Usuario</dc:creator>
  <cp:lastModifiedBy>Usuario</cp:lastModifiedBy>
  <cp:revision>3</cp:revision>
  <dcterms:created xsi:type="dcterms:W3CDTF">2025-10-10T18:22:15Z</dcterms:created>
  <dcterms:modified xsi:type="dcterms:W3CDTF">2025-10-10T22:52:03Z</dcterms:modified>
</cp:coreProperties>
</file>