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3" r:id="rId2"/>
  </p:sldMasterIdLst>
  <p:notesMasterIdLst>
    <p:notesMasterId r:id="rId29"/>
  </p:notesMasterIdLst>
  <p:sldIdLst>
    <p:sldId id="279" r:id="rId3"/>
    <p:sldId id="280" r:id="rId4"/>
    <p:sldId id="281" r:id="rId5"/>
    <p:sldId id="258" r:id="rId6"/>
    <p:sldId id="283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82" r:id="rId28"/>
  </p:sldIdLst>
  <p:sldSz cx="14630400" cy="8229600"/>
  <p:notesSz cx="8229600" cy="146304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>
        <p:scale>
          <a:sx n="70" d="100"/>
          <a:sy n="70" d="100"/>
        </p:scale>
        <p:origin x="1578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6667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21969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35843" y="3702918"/>
            <a:ext cx="13515439" cy="396576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7431" y="1224518"/>
            <a:ext cx="13192259" cy="1770016"/>
          </a:xfrm>
          <a:effectLst/>
        </p:spPr>
        <p:txBody>
          <a:bodyPr anchor="b">
            <a:normAutofit/>
          </a:bodyPr>
          <a:lstStyle>
            <a:lvl1pPr>
              <a:defRPr sz="4320">
                <a:solidFill>
                  <a:schemeClr val="accent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7435" y="2994537"/>
            <a:ext cx="13192255" cy="708385"/>
          </a:xfrm>
        </p:spPr>
        <p:txBody>
          <a:bodyPr anchor="t">
            <a:normAutofit/>
          </a:bodyPr>
          <a:lstStyle>
            <a:lvl1pPr marL="0" indent="0" algn="l">
              <a:buNone/>
              <a:defRPr sz="1920" cap="all">
                <a:solidFill>
                  <a:schemeClr val="accent2"/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27141" y="7147365"/>
            <a:ext cx="3413760" cy="438150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97432" y="7142174"/>
            <a:ext cx="8300652" cy="438150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669960" y="7147365"/>
            <a:ext cx="1219728" cy="438150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71633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528343" y="737288"/>
            <a:ext cx="13571206" cy="142715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431" y="842587"/>
            <a:ext cx="13235539" cy="121656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7433" y="2616596"/>
            <a:ext cx="13235538" cy="441396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669961" y="7147365"/>
            <a:ext cx="1263010" cy="438150"/>
          </a:xfrm>
        </p:spPr>
        <p:txBody>
          <a:bodyPr/>
          <a:lstStyle/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87545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537380" y="6170370"/>
            <a:ext cx="13549032" cy="151059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433" y="3652693"/>
            <a:ext cx="13235538" cy="1797008"/>
          </a:xfrm>
        </p:spPr>
        <p:txBody>
          <a:bodyPr anchor="b">
            <a:normAutofit/>
          </a:bodyPr>
          <a:lstStyle>
            <a:lvl1pPr algn="l">
              <a:defRPr sz="4320" b="0" cap="all">
                <a:solidFill>
                  <a:schemeClr val="accent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7433" y="5449703"/>
            <a:ext cx="13235538" cy="720667"/>
          </a:xfrm>
        </p:spPr>
        <p:txBody>
          <a:bodyPr anchor="t">
            <a:normAutofit/>
          </a:bodyPr>
          <a:lstStyle>
            <a:lvl1pPr marL="0" indent="0" algn="l">
              <a:buNone/>
              <a:defRPr sz="2160" cap="all">
                <a:solidFill>
                  <a:schemeClr val="accent2"/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57114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535179" y="727866"/>
            <a:ext cx="13560043" cy="151059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434" y="875590"/>
            <a:ext cx="13235539" cy="1185998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7432" y="2673604"/>
            <a:ext cx="6506868" cy="4359656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26101" y="2673604"/>
            <a:ext cx="6506870" cy="4359656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71248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535179" y="727866"/>
            <a:ext cx="13560043" cy="151059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97434" y="875590"/>
            <a:ext cx="13235539" cy="1185998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4665" y="2701071"/>
            <a:ext cx="6104490" cy="643206"/>
          </a:xfrm>
        </p:spPr>
        <p:txBody>
          <a:bodyPr anchor="b">
            <a:noAutofit/>
          </a:bodyPr>
          <a:lstStyle>
            <a:lvl1pPr marL="0" indent="0">
              <a:buNone/>
              <a:defRPr sz="2640" b="0">
                <a:solidFill>
                  <a:schemeClr val="accent2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7433" y="3511265"/>
            <a:ext cx="6471720" cy="3521999"/>
          </a:xfrm>
        </p:spPr>
        <p:txBody>
          <a:bodyPr anchor="t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28482" y="2701071"/>
            <a:ext cx="6104488" cy="664048"/>
          </a:xfrm>
        </p:spPr>
        <p:txBody>
          <a:bodyPr anchor="b">
            <a:noAutofit/>
          </a:bodyPr>
          <a:lstStyle>
            <a:lvl1pPr marL="0" indent="0">
              <a:buNone/>
              <a:defRPr sz="2640" b="0">
                <a:solidFill>
                  <a:schemeClr val="accent2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61251" y="3511265"/>
            <a:ext cx="6471720" cy="3521999"/>
          </a:xfrm>
        </p:spPr>
        <p:txBody>
          <a:bodyPr anchor="t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8270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528822" y="727866"/>
            <a:ext cx="13560043" cy="151059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91075" y="875590"/>
            <a:ext cx="13235539" cy="1185998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41372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47209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537380" y="6170369"/>
            <a:ext cx="13557840" cy="152964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431" y="6314757"/>
            <a:ext cx="5891334" cy="827417"/>
          </a:xfrm>
        </p:spPr>
        <p:txBody>
          <a:bodyPr anchor="ctr"/>
          <a:lstStyle>
            <a:lvl1pPr algn="l">
              <a:defRPr sz="24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379" y="721440"/>
            <a:ext cx="13551408" cy="5045760"/>
          </a:xfrm>
        </p:spPr>
        <p:txBody>
          <a:bodyPr anchor="ctr"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160">
                <a:solidFill>
                  <a:schemeClr val="tx2"/>
                </a:solidFill>
              </a:defRPr>
            </a:lvl2pPr>
            <a:lvl3pPr>
              <a:defRPr sz="1920">
                <a:solidFill>
                  <a:schemeClr val="tx2"/>
                </a:solidFill>
              </a:defRPr>
            </a:lvl3pPr>
            <a:lvl4pPr>
              <a:defRPr sz="1680">
                <a:solidFill>
                  <a:schemeClr val="tx2"/>
                </a:solidFill>
              </a:defRPr>
            </a:lvl4pPr>
            <a:lvl5pPr>
              <a:defRPr sz="1680">
                <a:solidFill>
                  <a:schemeClr val="tx2"/>
                </a:solidFill>
              </a:defRPr>
            </a:lvl5pPr>
            <a:lvl6pPr>
              <a:defRPr sz="1680">
                <a:solidFill>
                  <a:schemeClr val="tx2"/>
                </a:solidFill>
              </a:defRPr>
            </a:lvl6pPr>
            <a:lvl7pPr>
              <a:defRPr sz="1680">
                <a:solidFill>
                  <a:schemeClr val="tx2"/>
                </a:solidFill>
              </a:defRPr>
            </a:lvl7pPr>
            <a:lvl8pPr>
              <a:defRPr sz="1680">
                <a:solidFill>
                  <a:schemeClr val="tx2"/>
                </a:solidFill>
              </a:defRPr>
            </a:lvl8pPr>
            <a:lvl9pPr>
              <a:defRPr sz="1680">
                <a:solidFill>
                  <a:schemeClr val="tx2"/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8988" y="6314757"/>
            <a:ext cx="7043984" cy="827418"/>
          </a:xfrm>
        </p:spPr>
        <p:txBody>
          <a:bodyPr anchor="ctr">
            <a:normAutofit/>
          </a:bodyPr>
          <a:lstStyle>
            <a:lvl1pPr marL="0" indent="0" algn="r">
              <a:buNone/>
              <a:defRPr sz="1320">
                <a:solidFill>
                  <a:schemeClr val="bg1"/>
                </a:solidFill>
              </a:defRPr>
            </a:lvl1pPr>
            <a:lvl2pPr marL="548640" indent="0">
              <a:buNone/>
              <a:defRPr sz="132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66622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434" y="5632067"/>
            <a:ext cx="13235539" cy="680086"/>
          </a:xfrm>
        </p:spPr>
        <p:txBody>
          <a:bodyPr anchor="b">
            <a:normAutofit/>
          </a:bodyPr>
          <a:lstStyle>
            <a:lvl1pPr algn="l">
              <a:defRPr sz="2880" b="0">
                <a:solidFill>
                  <a:schemeClr val="accent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37383" y="719670"/>
            <a:ext cx="13549031" cy="4268702"/>
          </a:xfrm>
        </p:spPr>
        <p:txBody>
          <a:bodyPr anchor="t">
            <a:normAutofit/>
          </a:bodyPr>
          <a:lstStyle>
            <a:lvl1pPr marL="0" indent="0" algn="ctr">
              <a:buNone/>
              <a:defRPr sz="1920"/>
            </a:lvl1pPr>
            <a:lvl2pPr marL="548640" indent="0">
              <a:buNone/>
              <a:defRPr sz="1920"/>
            </a:lvl2pPr>
            <a:lvl3pPr marL="1097280" indent="0">
              <a:buNone/>
              <a:defRPr sz="1920"/>
            </a:lvl3pPr>
            <a:lvl4pPr marL="1645920" indent="0">
              <a:buNone/>
              <a:defRPr sz="1920"/>
            </a:lvl4pPr>
            <a:lvl5pPr marL="2194560" indent="0">
              <a:buNone/>
              <a:defRPr sz="1920"/>
            </a:lvl5pPr>
            <a:lvl6pPr marL="2743200" indent="0">
              <a:buNone/>
              <a:defRPr sz="1920"/>
            </a:lvl6pPr>
            <a:lvl7pPr marL="3291840" indent="0">
              <a:buNone/>
              <a:defRPr sz="1920"/>
            </a:lvl7pPr>
            <a:lvl8pPr marL="3840480" indent="0">
              <a:buNone/>
              <a:defRPr sz="1920"/>
            </a:lvl8pPr>
            <a:lvl9pPr marL="4389120" indent="0">
              <a:buNone/>
              <a:defRPr sz="192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432" y="6312154"/>
            <a:ext cx="13235540" cy="718405"/>
          </a:xfrm>
        </p:spPr>
        <p:txBody>
          <a:bodyPr>
            <a:normAutofit/>
          </a:bodyPr>
          <a:lstStyle>
            <a:lvl1pPr marL="0" indent="0">
              <a:buNone/>
              <a:defRPr sz="144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8994373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528343" y="737288"/>
            <a:ext cx="13571206" cy="142715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97431" y="842587"/>
            <a:ext cx="13235539" cy="121656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6734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10607042" y="719672"/>
            <a:ext cx="3488180" cy="69803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07042" y="810872"/>
            <a:ext cx="2404997" cy="621968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9910" y="810872"/>
            <a:ext cx="9475535" cy="6219688"/>
          </a:xfrm>
        </p:spPr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92410" y="7147365"/>
            <a:ext cx="1593769" cy="438150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29910" y="7142174"/>
            <a:ext cx="9475535" cy="438150"/>
          </a:xfrm>
        </p:spPr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535941" y="7147365"/>
            <a:ext cx="1397034" cy="438150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0537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7431" y="846151"/>
            <a:ext cx="13235539" cy="142746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7431" y="2803206"/>
            <a:ext cx="13235539" cy="42273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27144" y="7147365"/>
            <a:ext cx="3413759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accent2"/>
                </a:solidFill>
              </a:defRPr>
            </a:lvl1pPr>
          </a:lstStyle>
          <a:p>
            <a:fld id="{B00B04F8-69AC-A04E-85A5-70085AA84B9C}" type="datetimeFigureOut">
              <a:rPr lang="pt-BR" smtClean="0"/>
              <a:t>22/10/2025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97432" y="7142174"/>
            <a:ext cx="8300652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 cap="all">
                <a:solidFill>
                  <a:schemeClr val="accent2"/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669960" y="7147365"/>
            <a:ext cx="1263012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accent2"/>
                </a:solidFill>
              </a:defRPr>
            </a:lvl1pPr>
          </a:lstStyle>
          <a:p>
            <a:fld id="{AC783BAF-C763-F941-A854-392C1D2A88F8}" type="slidenum">
              <a:rPr lang="pt-BR" smtClean="0"/>
              <a:t>‹nº›</a:t>
            </a:fld>
            <a:endParaRPr lang="pt-BR" dirty="0"/>
          </a:p>
        </p:txBody>
      </p:sp>
      <p:sp>
        <p:nvSpPr>
          <p:cNvPr id="9" name="Rectangle 8"/>
          <p:cNvSpPr/>
          <p:nvPr/>
        </p:nvSpPr>
        <p:spPr>
          <a:xfrm>
            <a:off x="535841" y="548641"/>
            <a:ext cx="4443984" cy="11399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650576" y="544374"/>
            <a:ext cx="4443984" cy="11826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5090196" y="548640"/>
            <a:ext cx="4443984" cy="10972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17401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548640" rtl="0" eaLnBrk="1" latinLnBrk="0" hangingPunct="1">
        <a:spcBef>
          <a:spcPct val="0"/>
        </a:spcBef>
        <a:buNone/>
        <a:defRPr sz="336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7200" indent="-367200" algn="l" defTabSz="548640" rtl="0" eaLnBrk="1" latinLnBrk="0" hangingPunct="1">
        <a:spcBef>
          <a:spcPct val="20000"/>
        </a:spcBef>
        <a:spcAft>
          <a:spcPts val="72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2160" kern="1200">
          <a:solidFill>
            <a:schemeClr val="tx2"/>
          </a:solidFill>
          <a:latin typeface="+mn-lt"/>
          <a:ea typeface="+mn-ea"/>
          <a:cs typeface="+mn-cs"/>
        </a:defRPr>
      </a:lvl1pPr>
      <a:lvl2pPr marL="756000" indent="-367200" algn="l" defTabSz="548640" rtl="0" eaLnBrk="1" latinLnBrk="0" hangingPunct="1">
        <a:spcBef>
          <a:spcPct val="20000"/>
        </a:spcBef>
        <a:spcAft>
          <a:spcPts val="72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920" kern="1200">
          <a:solidFill>
            <a:schemeClr val="tx2"/>
          </a:solidFill>
          <a:latin typeface="+mn-lt"/>
          <a:ea typeface="+mn-ea"/>
          <a:cs typeface="+mn-cs"/>
        </a:defRPr>
      </a:lvl2pPr>
      <a:lvl3pPr marL="1080000" indent="-324000" algn="l" defTabSz="548640" rtl="0" eaLnBrk="1" latinLnBrk="0" hangingPunct="1">
        <a:spcBef>
          <a:spcPct val="20000"/>
        </a:spcBef>
        <a:spcAft>
          <a:spcPts val="72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80" kern="1200">
          <a:solidFill>
            <a:schemeClr val="tx2"/>
          </a:solidFill>
          <a:latin typeface="+mn-lt"/>
          <a:ea typeface="+mn-ea"/>
          <a:cs typeface="+mn-cs"/>
        </a:defRPr>
      </a:lvl3pPr>
      <a:lvl4pPr marL="1490400" indent="-280800" algn="l" defTabSz="548640" rtl="0" eaLnBrk="1" latinLnBrk="0" hangingPunct="1">
        <a:spcBef>
          <a:spcPct val="20000"/>
        </a:spcBef>
        <a:spcAft>
          <a:spcPts val="72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40" kern="1200">
          <a:solidFill>
            <a:schemeClr val="tx2"/>
          </a:solidFill>
          <a:latin typeface="+mn-lt"/>
          <a:ea typeface="+mn-ea"/>
          <a:cs typeface="+mn-cs"/>
        </a:defRPr>
      </a:lvl4pPr>
      <a:lvl5pPr marL="1922400" indent="-280800" algn="l" defTabSz="548640" rtl="0" eaLnBrk="1" latinLnBrk="0" hangingPunct="1">
        <a:spcBef>
          <a:spcPct val="20000"/>
        </a:spcBef>
        <a:spcAft>
          <a:spcPts val="72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40" kern="1200">
          <a:solidFill>
            <a:schemeClr val="tx2"/>
          </a:solidFill>
          <a:latin typeface="+mn-lt"/>
          <a:ea typeface="+mn-ea"/>
          <a:cs typeface="+mn-cs"/>
        </a:defRPr>
      </a:lvl5pPr>
      <a:lvl6pPr marL="2280000" indent="-274320" algn="l" defTabSz="548640" rtl="0" eaLnBrk="1" latinLnBrk="0" hangingPunct="1">
        <a:spcBef>
          <a:spcPct val="20000"/>
        </a:spcBef>
        <a:spcAft>
          <a:spcPts val="72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40" kern="1200">
          <a:solidFill>
            <a:schemeClr val="tx2"/>
          </a:solidFill>
          <a:latin typeface="+mn-lt"/>
          <a:ea typeface="+mn-ea"/>
          <a:cs typeface="+mn-cs"/>
        </a:defRPr>
      </a:lvl6pPr>
      <a:lvl7pPr marL="2640000" indent="-274320" algn="l" defTabSz="548640" rtl="0" eaLnBrk="1" latinLnBrk="0" hangingPunct="1">
        <a:spcBef>
          <a:spcPct val="20000"/>
        </a:spcBef>
        <a:spcAft>
          <a:spcPts val="72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40" kern="1200">
          <a:solidFill>
            <a:schemeClr val="tx2"/>
          </a:solidFill>
          <a:latin typeface="+mn-lt"/>
          <a:ea typeface="+mn-ea"/>
          <a:cs typeface="+mn-cs"/>
        </a:defRPr>
      </a:lvl7pPr>
      <a:lvl8pPr marL="3000000" indent="-274320" algn="l" defTabSz="548640" rtl="0" eaLnBrk="1" latinLnBrk="0" hangingPunct="1">
        <a:spcBef>
          <a:spcPct val="20000"/>
        </a:spcBef>
        <a:spcAft>
          <a:spcPts val="72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40" kern="1200">
          <a:solidFill>
            <a:schemeClr val="tx2"/>
          </a:solidFill>
          <a:latin typeface="+mn-lt"/>
          <a:ea typeface="+mn-ea"/>
          <a:cs typeface="+mn-cs"/>
        </a:defRPr>
      </a:lvl8pPr>
      <a:lvl9pPr marL="3360000" indent="-274320" algn="l" defTabSz="548640" rtl="0" eaLnBrk="1" latinLnBrk="0" hangingPunct="1">
        <a:spcBef>
          <a:spcPct val="20000"/>
        </a:spcBef>
        <a:spcAft>
          <a:spcPts val="72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4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AF0B7E9-4429-154E-19FB-B63CD5EE65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979" y="0"/>
            <a:ext cx="13962442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170819FC-E35E-94AD-47B0-5309B84259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208" y="0"/>
            <a:ext cx="13711984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>
            <a:extLst>
              <a:ext uri="{FF2B5EF4-FFF2-40B4-BE49-F238E27FC236}">
                <a16:creationId xmlns:a16="http://schemas.microsoft.com/office/drawing/2014/main" id="{981E66C1-3EEC-BA8D-3239-AFB9B1C2C9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0661" y="310566"/>
            <a:ext cx="14089077" cy="760846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A9DF1CDF-3CCE-7719-AD35-DD74A5F467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040" y="420304"/>
            <a:ext cx="13662320" cy="738899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BF6430B-956D-9287-4733-E3F554FF73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192" y="273987"/>
            <a:ext cx="14022015" cy="768162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FC021BF8-5812-5BFF-94C8-B630612B0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943" y="300252"/>
            <a:ext cx="13674513" cy="756085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976ACCA-8296-0CBF-5426-8EAB54051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026" y="292276"/>
            <a:ext cx="13790347" cy="764504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902F6A4-0839-C4EC-BAAC-530DA742B1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991" y="749516"/>
            <a:ext cx="13668417" cy="673056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>
            <a:extLst>
              <a:ext uri="{FF2B5EF4-FFF2-40B4-BE49-F238E27FC236}">
                <a16:creationId xmlns:a16="http://schemas.microsoft.com/office/drawing/2014/main" id="{892C229C-05EB-A325-BC05-34E67F5141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212" y="725130"/>
            <a:ext cx="13387976" cy="677934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EF5195C2-9576-25CA-512F-B81BB129F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117" y="51464"/>
            <a:ext cx="14284166" cy="812667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1941F06-E94D-E532-07BC-4259EC2E79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536" y="668740"/>
            <a:ext cx="13473328" cy="655833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A2DFB5CA-408D-A8CB-BFFD-02320B3D1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7246"/>
            <a:ext cx="14630400" cy="717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6979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F9F0F741-2B2F-B137-A0CC-3F2B0FF039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957" y="259307"/>
            <a:ext cx="13546486" cy="7670041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6"/>
          <p:cNvSpPr/>
          <p:nvPr/>
        </p:nvSpPr>
        <p:spPr>
          <a:xfrm>
            <a:off x="605314" y="9078397"/>
            <a:ext cx="13584793" cy="1762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8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"A Bíblia é a luz que guia nossos passos e a fonte de sabedoria divina para todas as decisões da vida."</a:t>
            </a:r>
            <a:endParaRPr lang="en-US" sz="850" dirty="0"/>
          </a:p>
        </p:txBody>
      </p:sp>
      <p:sp>
        <p:nvSpPr>
          <p:cNvPr id="11" name="Shape 7"/>
          <p:cNvSpPr/>
          <p:nvPr/>
        </p:nvSpPr>
        <p:spPr>
          <a:xfrm>
            <a:off x="440293" y="8954572"/>
            <a:ext cx="15240" cy="423863"/>
          </a:xfrm>
          <a:prstGeom prst="rect">
            <a:avLst/>
          </a:prstGeom>
          <a:solidFill>
            <a:srgbClr val="4950BC"/>
          </a:solidFill>
          <a:ln/>
        </p:spPr>
      </p:sp>
      <p:sp>
        <p:nvSpPr>
          <p:cNvPr id="12" name="Text 8"/>
          <p:cNvSpPr/>
          <p:nvPr/>
        </p:nvSpPr>
        <p:spPr>
          <a:xfrm>
            <a:off x="440293" y="9502259"/>
            <a:ext cx="13749814" cy="1762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8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Palavra de Deus não é apenas um livro de regras ou história antiga, mas a revelação viva e ativa de Deus para nós, capaz de discernir pensamentos e intenções do coração (Hebreus 4.12).</a:t>
            </a:r>
            <a:endParaRPr lang="en-US" sz="85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81C5BDA-6814-53AE-C45E-FBE495D775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951" y="234359"/>
            <a:ext cx="14052498" cy="7760881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BB85401-ADF5-D288-59A3-67D4839B7B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957" y="66705"/>
            <a:ext cx="13546486" cy="809619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88926EC-25A6-8F1A-166C-07BEF0F5A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163" y="354841"/>
            <a:ext cx="13394073" cy="7697337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9F8446B4-9DC6-451D-88FC-AF61472119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106145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9E56DE1-2FF0-D482-9489-0A484E662E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895" y="1197610"/>
            <a:ext cx="13680610" cy="656796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EAE41A91-4BC9-13B0-80BE-1D7DFFE607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961" y="0"/>
            <a:ext cx="14324477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8513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FF0B7C59-74A8-ADC3-A021-8EAD7FDE8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5018"/>
            <a:ext cx="14630400" cy="733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371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1FFA635F-1406-99F8-2C79-A329B8C68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860" y="621489"/>
            <a:ext cx="13558679" cy="698662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606DF19B-F5BB-6F74-084E-8402D227CFA0}"/>
              </a:ext>
            </a:extLst>
          </p:cNvPr>
          <p:cNvSpPr txBox="1"/>
          <p:nvPr/>
        </p:nvSpPr>
        <p:spPr>
          <a:xfrm>
            <a:off x="832513" y="867757"/>
            <a:ext cx="12965373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accent2">
                    <a:lumMod val="50000"/>
                  </a:schemeClr>
                </a:solidFill>
              </a:rPr>
              <a:t>Definição Bíblica</a:t>
            </a:r>
          </a:p>
          <a:p>
            <a:r>
              <a:rPr lang="pt-BR" sz="3200" dirty="0"/>
              <a:t>A palavra </a:t>
            </a:r>
            <a:r>
              <a:rPr lang="pt-BR" sz="3200" b="1" dirty="0"/>
              <a:t>“santificação”</a:t>
            </a:r>
            <a:r>
              <a:rPr lang="pt-BR" sz="3200" dirty="0"/>
              <a:t> vem do termo hebraico </a:t>
            </a:r>
            <a:r>
              <a:rPr lang="pt-BR" sz="3200" i="1" dirty="0" err="1"/>
              <a:t>qadash</a:t>
            </a:r>
            <a:r>
              <a:rPr lang="pt-BR" sz="3200" dirty="0"/>
              <a:t> e do grego </a:t>
            </a:r>
            <a:r>
              <a:rPr lang="pt-BR" sz="3200" i="1" dirty="0" err="1"/>
              <a:t>hagiasmos</a:t>
            </a:r>
            <a:r>
              <a:rPr lang="pt-BR" sz="3200" dirty="0"/>
              <a:t>, que significam </a:t>
            </a:r>
            <a:r>
              <a:rPr lang="pt-BR" sz="3200" b="1" dirty="0"/>
              <a:t>“tornar santo, consagrar, separar para Deus”</a:t>
            </a:r>
            <a:r>
              <a:rPr lang="pt-BR" sz="3200" dirty="0"/>
              <a:t>.</a:t>
            </a:r>
            <a:br>
              <a:rPr lang="pt-BR" sz="3200" dirty="0"/>
            </a:br>
            <a:r>
              <a:rPr lang="pt-BR" sz="3200" dirty="0"/>
              <a:t>Portanto, santificar é </a:t>
            </a:r>
            <a:r>
              <a:rPr lang="pt-BR" sz="3200" b="1" dirty="0"/>
              <a:t>separar algo ou alguém para o uso exclusivo de Deus</a:t>
            </a:r>
            <a:r>
              <a:rPr lang="pt-BR" sz="3200" dirty="0"/>
              <a:t>.</a:t>
            </a:r>
          </a:p>
          <a:p>
            <a:endParaRPr lang="pt-BR" sz="3200" dirty="0"/>
          </a:p>
          <a:p>
            <a:r>
              <a:rPr lang="pt-BR" sz="3200" dirty="0"/>
              <a:t>Na Bíblia, o termo se aplica tanto a </a:t>
            </a:r>
            <a:r>
              <a:rPr lang="pt-BR" sz="3200" b="1" dirty="0"/>
              <a:t>pessoas</a:t>
            </a:r>
            <a:r>
              <a:rPr lang="pt-BR" sz="3200" dirty="0"/>
              <a:t> quanto a </a:t>
            </a:r>
            <a:r>
              <a:rPr lang="pt-BR" sz="3200" b="1" dirty="0"/>
              <a:t>coisas</a:t>
            </a:r>
            <a:r>
              <a:rPr lang="pt-BR" sz="3200" dirty="0"/>
              <a:t>:</a:t>
            </a:r>
          </a:p>
          <a:p>
            <a:endParaRPr lang="pt-BR" sz="3200" dirty="0"/>
          </a:p>
          <a:p>
            <a:pPr>
              <a:buFont typeface="Arial" panose="020B0604020202020204" pitchFamily="34" charset="0"/>
              <a:buChar char="•"/>
            </a:pPr>
            <a:r>
              <a:rPr lang="pt-BR" sz="3200" dirty="0"/>
              <a:t>Os utensílios do templo eram santificados para o serviço de Deus </a:t>
            </a:r>
          </a:p>
          <a:p>
            <a:r>
              <a:rPr lang="pt-BR" sz="3200" b="1" dirty="0"/>
              <a:t>(Êxodo 40:9).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3200" dirty="0"/>
              <a:t>Os sacerdotes eram santificados para exercer o ministério </a:t>
            </a:r>
          </a:p>
          <a:p>
            <a:r>
              <a:rPr lang="pt-BR" sz="3200" b="1" dirty="0"/>
              <a:t>(Êxodo 28:41).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3200" dirty="0"/>
              <a:t>O povo de Israel era chamado a ser santo </a:t>
            </a:r>
          </a:p>
          <a:p>
            <a:r>
              <a:rPr lang="pt-BR" sz="3200" dirty="0"/>
              <a:t>(</a:t>
            </a:r>
            <a:r>
              <a:rPr lang="pt-BR" sz="3200" b="1" dirty="0"/>
              <a:t>Levítico 19:2).</a:t>
            </a:r>
          </a:p>
        </p:txBody>
      </p:sp>
    </p:spTree>
    <p:extLst>
      <p:ext uri="{BB962C8B-B14F-4D97-AF65-F5344CB8AC3E}">
        <p14:creationId xmlns:p14="http://schemas.microsoft.com/office/powerpoint/2010/main" val="14534431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783B450D-B341-AD13-D7B0-D3E35043C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296" y="0"/>
            <a:ext cx="14213104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3C08F566-757C-AF85-5EC6-4E8D689DC7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184" y="203117"/>
            <a:ext cx="13644031" cy="752311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24C8A0CA-5A3B-EE4C-6E8D-7394CCD61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0517"/>
            <a:ext cx="14630400" cy="780856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DE6EA8EB-C9FB-39F9-67CA-A7EBD40071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860" y="310566"/>
            <a:ext cx="13558679" cy="760846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ividendo">
  <a:themeElements>
    <a:clrScheme name="Vermelho Laranja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Dividendo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o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181</Words>
  <Application>Microsoft Office PowerPoint</Application>
  <PresentationFormat>Personalizar</PresentationFormat>
  <Paragraphs>34</Paragraphs>
  <Slides>26</Slides>
  <Notes>23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26</vt:i4>
      </vt:variant>
    </vt:vector>
  </HeadingPairs>
  <TitlesOfParts>
    <vt:vector size="32" baseType="lpstr">
      <vt:lpstr>Arial</vt:lpstr>
      <vt:lpstr>Gill Sans MT</vt:lpstr>
      <vt:lpstr>Inter</vt:lpstr>
      <vt:lpstr>Wingdings 2</vt:lpstr>
      <vt:lpstr>Office Theme</vt:lpstr>
      <vt:lpstr>Dividendo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Usuario</cp:lastModifiedBy>
  <cp:revision>5</cp:revision>
  <dcterms:created xsi:type="dcterms:W3CDTF">2025-10-21T18:14:27Z</dcterms:created>
  <dcterms:modified xsi:type="dcterms:W3CDTF">2025-10-22T19:31:41Z</dcterms:modified>
</cp:coreProperties>
</file>